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550145472" r:id="rId6"/>
    <p:sldId id="550145448" r:id="rId7"/>
    <p:sldId id="259" r:id="rId8"/>
    <p:sldId id="550145287" r:id="rId9"/>
    <p:sldId id="550145420" r:id="rId10"/>
    <p:sldId id="550145407" r:id="rId11"/>
    <p:sldId id="550145440" r:id="rId12"/>
    <p:sldId id="550145288" r:id="rId13"/>
    <p:sldId id="550145447" r:id="rId14"/>
    <p:sldId id="550145445" r:id="rId15"/>
    <p:sldId id="550145449" r:id="rId16"/>
    <p:sldId id="550145444" r:id="rId17"/>
    <p:sldId id="550145446" r:id="rId18"/>
    <p:sldId id="550145274" r:id="rId19"/>
    <p:sldId id="550145275" r:id="rId20"/>
    <p:sldId id="550145451" r:id="rId21"/>
    <p:sldId id="550145456" r:id="rId22"/>
    <p:sldId id="550145450" r:id="rId23"/>
    <p:sldId id="550145454" r:id="rId24"/>
    <p:sldId id="550145459" r:id="rId25"/>
    <p:sldId id="550145461" r:id="rId26"/>
    <p:sldId id="550145464" r:id="rId27"/>
    <p:sldId id="550145463" r:id="rId28"/>
    <p:sldId id="550145466" r:id="rId29"/>
    <p:sldId id="550145452" r:id="rId30"/>
    <p:sldId id="550145473" r:id="rId31"/>
    <p:sldId id="550145471" r:id="rId32"/>
    <p:sldId id="550145453" r:id="rId33"/>
    <p:sldId id="550145468" r:id="rId34"/>
    <p:sldId id="301" r:id="rId35"/>
    <p:sldId id="812" r:id="rId36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748807-8342-E8AF-FFB5-AC94FEB4DEB4}" name="Gustav Zhu" initials="GZ" userId="S::gzhu@nvidia.com::592f31ce-0db8-4bc2-8bf9-5a903fb33b70" providerId="AD"/>
  <p188:author id="{320DC083-893C-75EF-D48E-230FA213EB0C}" name="Vinod Grover" initials="VG" userId="S::vgrover@nvidia.com::6e296cb8-ba9b-41f0-94c4-cf954b80e8b8" providerId="AD"/>
  <p188:author id="{7FD0E9AF-A013-22FE-0C95-D694689AEBEA}" name="June Yang" initials="JY" userId="S::juney@nvidia.com::42e6695f-2290-425f-9c83-865b3948ac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D1D1"/>
    <a:srgbClr val="C0C0C0"/>
    <a:srgbClr val="B8B8B8"/>
    <a:srgbClr val="151617"/>
    <a:srgbClr val="FAC2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15F57-D301-D740-BBD6-EE80CCB1C446}" v="40" dt="2023-09-20T14:33:13.497"/>
    <p1510:client id="{F700E69E-2CCF-47A1-ADDB-1E8617D048FE}" v="1" dt="2023-09-20T04:33:33.81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84150"/>
  </p:normalViewPr>
  <p:slideViewPr>
    <p:cSldViewPr snapToGrid="0">
      <p:cViewPr varScale="1">
        <p:scale>
          <a:sx n="35" d="100"/>
          <a:sy n="35" d="100"/>
        </p:scale>
        <p:origin x="14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9/20/23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0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8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5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9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7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79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4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300"/>
              </a:spcBef>
            </a:pPr>
            <a:r>
              <a:rPr lang="en-US" altLang="zh-CN" dirty="0">
                <a:latin typeface="NVIDIA Sans"/>
                <a:cs typeface="NVIDIA Sans"/>
              </a:rPr>
              <a:t>Torch</a:t>
            </a:r>
          </a:p>
          <a:p>
            <a:pPr lvl="2">
              <a:spcBef>
                <a:spcPts val="300"/>
              </a:spcBef>
            </a:pPr>
            <a:r>
              <a:rPr lang="en-US" altLang="zh-CN" sz="4000" dirty="0">
                <a:latin typeface="NVIDIA Sans"/>
                <a:cs typeface="NVIDIA Sans"/>
              </a:rPr>
              <a:t>compiled with CUDA 12.0</a:t>
            </a:r>
          </a:p>
          <a:p>
            <a:pPr lvl="2">
              <a:spcBef>
                <a:spcPts val="300"/>
              </a:spcBef>
            </a:pPr>
            <a:r>
              <a:rPr lang="en-US" altLang="zh-CN" sz="4000" dirty="0">
                <a:latin typeface="NVIDIA Sans"/>
                <a:cs typeface="NVIDIA Sans"/>
              </a:rPr>
              <a:t>Version:  2.1.0a0+gitdcc159d</a:t>
            </a:r>
            <a:endParaRPr lang="en-US" altLang="zh-CN" sz="4000" dirty="0">
              <a:solidFill>
                <a:srgbClr val="000000"/>
              </a:solidFill>
              <a:latin typeface="NVIDIA Sans"/>
              <a:cs typeface="NVIDIA Sans"/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latin typeface="NVIDIA Sans"/>
                <a:cs typeface="NVIDIA Sans"/>
              </a:rPr>
              <a:t>CUDA</a:t>
            </a:r>
            <a:endParaRPr lang="en-US" altLang="zh-CN" dirty="0"/>
          </a:p>
          <a:p>
            <a:pPr lvl="2">
              <a:spcBef>
                <a:spcPts val="300"/>
              </a:spcBef>
            </a:pPr>
            <a:r>
              <a:rPr lang="en-US" altLang="zh-CN" sz="4000" dirty="0">
                <a:latin typeface="NVIDIA Sans"/>
                <a:cs typeface="NVIDIA Sans"/>
              </a:rPr>
              <a:t>V12.0 public</a:t>
            </a:r>
            <a:endParaRPr lang="en-US" altLang="zh-CN" sz="4000" dirty="0"/>
          </a:p>
          <a:p>
            <a:pPr lvl="1">
              <a:spcBef>
                <a:spcPts val="300"/>
              </a:spcBef>
            </a:pPr>
            <a:r>
              <a:rPr lang="en-US" altLang="zh-CN" dirty="0" err="1">
                <a:latin typeface="NVIDIA Sans"/>
                <a:cs typeface="NVIDIA Sans"/>
              </a:rPr>
              <a:t>cuBLAS</a:t>
            </a:r>
            <a:endParaRPr lang="en-US" altLang="zh-CN" dirty="0"/>
          </a:p>
          <a:p>
            <a:pPr lvl="2">
              <a:spcBef>
                <a:spcPts val="300"/>
              </a:spcBef>
            </a:pPr>
            <a:r>
              <a:rPr lang="en-US" altLang="zh-CN" sz="4000" dirty="0">
                <a:latin typeface="NVIDIA Sans"/>
                <a:cs typeface="NVIDIA Sans"/>
              </a:rPr>
              <a:t>12.0.1.189</a:t>
            </a:r>
          </a:p>
          <a:p>
            <a:pPr lvl="1">
              <a:spcBef>
                <a:spcPts val="300"/>
              </a:spcBef>
            </a:pPr>
            <a:r>
              <a:rPr lang="en-US" altLang="zh-CN" dirty="0">
                <a:latin typeface="NVIDIA Sans"/>
                <a:cs typeface="NVIDIA Sans"/>
              </a:rPr>
              <a:t>OAI Triton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0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2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1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8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2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2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9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 userDrawn="1"/>
        </p:nvSpPr>
        <p:spPr>
          <a:xfrm flipV="1">
            <a:off x="0" y="-3"/>
            <a:ext cx="36576000" cy="75819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 userDrawn="1"/>
        </p:nvSpPr>
        <p:spPr>
          <a:xfrm>
            <a:off x="0" y="10287000"/>
            <a:ext cx="36576000" cy="10287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13704917"/>
            <a:ext cx="27432000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18663067"/>
            <a:ext cx="27432000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429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858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429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858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B6D45D-B0CF-983D-F738-F576ECA5DF93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429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858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CB9AC0B-4E17-4863-7A36-A7BE1975A77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FA00389-F56B-08CE-4897-84AA1B9A662C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68ABE3-A509-CE3E-26DC-9AB1E9188A54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498D72-9176-2A71-E7E1-57B536875AE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1D45BCD-7536-17AE-6159-40CEA184028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515718" y="-6973"/>
            <a:ext cx="24450701" cy="1375197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0C828A-0BA5-C2EA-BE2F-12A3E14E3F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155680" y="14299678"/>
            <a:ext cx="14264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AD3C280-9A62-60E7-B49C-93320A3076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155680" y="14967612"/>
            <a:ext cx="14264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 userDrawn="1"/>
        </p:nvSpPr>
        <p:spPr>
          <a:xfrm>
            <a:off x="33070800" y="19107807"/>
            <a:ext cx="350519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4E1FDB-3F2E-4D8C-4A5E-5DF87A96EC4C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A4EC41-7CAD-A7F1-B139-1857CD0B2A6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A7A7D99-07FF-5E23-13B2-F53CB256E0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8FADA0F-E186-2F3E-8C8C-CD128B9DBCF1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BB3409B-948A-8773-9D70-9DF741067B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534608" y="1897024"/>
            <a:ext cx="1640377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AE8E4BF-9A9B-5A4F-9849-F0B50DFBE9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34607" y="2608931"/>
            <a:ext cx="16403781" cy="6797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9000E6D-6B24-C699-A4D7-C6A67A0470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5" y="3380124"/>
            <a:ext cx="16403781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65844D6-1D11-DE03-3650-0FC43C252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16403780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0DDE339-71F0-387D-2A82-F08F851FE75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534607" y="3380124"/>
            <a:ext cx="16403786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5204A9C-2ECE-6E0F-A214-51C0653021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08929"/>
            <a:ext cx="16403782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070800" y="19107807"/>
            <a:ext cx="350519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192D1AA-50E2-6769-4834-62879AF5FAEE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B0827C7-03A8-FFEC-9067-CAF7E673BA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8534607" y="3380124"/>
            <a:ext cx="7955280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505BD07-F6AC-F09A-0AD7-67B45123EA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534607" y="1897024"/>
            <a:ext cx="795527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6" name="Text Placeholder 42">
            <a:extLst>
              <a:ext uri="{FF2B5EF4-FFF2-40B4-BE49-F238E27FC236}">
                <a16:creationId xmlns:a16="http://schemas.microsoft.com/office/drawing/2014/main" id="{C961C021-F0B4-07F4-16E8-24724F21C3B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534606" y="2608929"/>
            <a:ext cx="7955280" cy="6797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Content Placeholder 21">
            <a:extLst>
              <a:ext uri="{FF2B5EF4-FFF2-40B4-BE49-F238E27FC236}">
                <a16:creationId xmlns:a16="http://schemas.microsoft.com/office/drawing/2014/main" id="{A38D7412-F4FC-A7B1-44EB-ED75FD8E0E1C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7162377" y="4646144"/>
            <a:ext cx="7651149" cy="7879524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245A0BE4-BE1D-E546-EFC5-A5DC427E08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637606" y="3380124"/>
            <a:ext cx="7955280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2613600" y="19107807"/>
            <a:ext cx="3962400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C5B1FF2B-2094-6982-A04B-C86DF6BFC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7606" y="1897024"/>
            <a:ext cx="795527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Text Placeholder 42">
            <a:extLst>
              <a:ext uri="{FF2B5EF4-FFF2-40B4-BE49-F238E27FC236}">
                <a16:creationId xmlns:a16="http://schemas.microsoft.com/office/drawing/2014/main" id="{4CC31822-FAF9-836E-1239-AC1F279BBD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37605" y="2608929"/>
            <a:ext cx="7955280" cy="67975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8288EAAC-25D2-AFB3-752E-5932BDC6FA6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0265376" y="4646144"/>
            <a:ext cx="7651149" cy="7879524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0D3F378-9DB1-5ED3-7209-5C676BA0A4E9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 userDrawn="1"/>
        </p:nvSpPr>
        <p:spPr>
          <a:xfrm>
            <a:off x="32948880" y="19107807"/>
            <a:ext cx="3627120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7C9A394-5B31-995C-EC81-F154FE470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16403780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C97B3F-B8D2-376D-DF5F-216E15350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08929"/>
            <a:ext cx="16403782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F69E00-DF3B-AA2A-8D68-7F906F227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5" y="3380124"/>
            <a:ext cx="16403781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BD106A-FCAD-7B67-8A95-BDAEF5E8440E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2579A-9CA0-D7A1-ACDC-46243FA5EC8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44A4D3A-B3C1-22B6-B3C5-C785640B4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1E9602-C598-4D1D-3181-F05064FD872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20438076" y="4646144"/>
            <a:ext cx="13623324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8D9BA04-2226-12D0-71F4-FCC602007CBA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2951928" y="19107807"/>
            <a:ext cx="3624071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311AB-1837-3D35-E157-08952A923728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FF92DA-E50F-8779-8C55-1D98D47844C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076A11-18EF-2807-24FC-43F02AFD0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53C6381-FC65-383B-8790-64D532DCE9B6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9D6F391C-B146-C015-DB72-9729A6C9D1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3389852"/>
            <a:ext cx="10789920" cy="1036861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1A18F5D3-018C-E05E-AC9D-272FE2E67D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3389852"/>
            <a:ext cx="10789920" cy="1036861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2FCE18F1-F407-D302-7B94-8D85918D6D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3389852"/>
            <a:ext cx="10789920" cy="10368617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83B7D5B-198F-6F7C-62AC-4A47D2C93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3B0AE4D9-DFBA-66FD-8A94-2C0969003F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4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E0FDB6C-C51B-117D-75E3-1045EE6DA80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893037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1EE4B7-4ACA-49B8-5041-5C598E7C037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2893035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B91BB0-5926-1475-64C7-4A67AAA78B0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4148471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27F54077-EF94-9DEB-5010-A2AA8C1601F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4148469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2430720" y="19107807"/>
            <a:ext cx="414527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82478-6B82-B9F2-FF25-E37AC2D94005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CECF1B-2DBC-078C-6FAD-B9620BD31F42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7D224A-7AFF-61C3-CF8E-F7F113B13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BDA94090-3953-3B84-A1D9-9B1B951EEF12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AF0CCB4A-8DAE-AFB1-8E90-DEE5F6BB4F1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3380124"/>
            <a:ext cx="7982985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53AC32B-9603-CDF2-7F3E-B0B53EBCC3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534609" y="1942193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FEE1D21-525C-2FB1-34A3-67E68F2FFA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86922" y="2608931"/>
            <a:ext cx="7958998" cy="6797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980DFA-841D-50DB-CBB3-48BD6C69A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3380124"/>
            <a:ext cx="7982985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55E22953-EB7B-2B56-19BF-C7B2044C6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6109" y="1942193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C6840E7-44EA-E855-5480-8038AEA0FF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34607" y="2608931"/>
            <a:ext cx="7955279" cy="6797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A1FCA4D0-E117-40C0-643A-7D2B4636F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6" y="3380124"/>
            <a:ext cx="7969130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9690078-7840-D32D-D9AB-75A2BC048C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795527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E445FCE7-CD37-6A11-BA8E-897FB5D1A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6108" y="2608929"/>
            <a:ext cx="7951463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209471B-9693-9765-8D64-9EB85D5DD4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69260" y="3380124"/>
            <a:ext cx="7969133" cy="1037184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497C95E-E860-6448-1787-035E372453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986923" y="1942193"/>
            <a:ext cx="795146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590C890-043E-A7EE-42A9-4AB77790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08929"/>
            <a:ext cx="795528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253680" y="19107807"/>
            <a:ext cx="332231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E5157-7832-4132-B602-5C2559EEB00D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1B12A-3115-29C2-9AF1-1FF76B35D1A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96C91CE-694D-26EC-4B23-9A360DEB7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734E09E-CEA6-5170-65D3-F8A819F61CB3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F06BF65-314A-4C0E-DC1C-B32C1FB17C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17149B09-BB6D-FFB3-E861-0422C931A6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765355A5-A459-C613-E665-4F5929EF5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9060DA7-A9BF-2B78-7708-ADF6852AA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9D36C48-85F6-D37C-6D87-DC5C259C60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4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EECC76E-2933-E8ED-0BDE-E15E006A66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893037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726F153-99C4-BBEB-1F5D-733CB911A59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2893035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D2D8080A-2C61-0AF6-478C-A48708A2475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4148471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7AA37D0-4CDF-6803-5CEB-62EECB77CBA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4148469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6AFBC9B4-6D81-559D-377B-50E6F902D40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8517941" y="882161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5D0B3AAE-9232-532D-B6F7-2D51DDDC074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262506" y="882161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DA732A3D-5575-170F-AD92-D3EC6435B6B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62505" y="14254236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759A0A6C-8439-2298-022A-8DD8761DEA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262503" y="14966141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498F7D0-CE66-A19E-C51F-280B0D6CB90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17939" y="14254236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28C6972-4971-F0EF-A647-3AE71B1D043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17937" y="14966141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314640" y="19107807"/>
            <a:ext cx="326135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083FC0-D77C-A731-3C9A-D4F57F528D7D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8B8BAD-FA78-9BC4-5294-F2722BBAEF8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C7B78F3-9B94-0848-470D-C555BE193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F5CEE9A-DB2D-8ADF-F2EB-A37DA8BA15F3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2066E58-0BB8-8CFC-1B0A-5C2A50071A9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8AF9F9A-2F53-736A-2141-18003262B9A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FF4EA1B0-9F67-9C60-6136-0D16CFFE0F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338012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C142082-1F49-0465-92DE-550BEB1A1F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2E2BA4DA-2E9A-BD3D-50F3-687ABEA04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4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03B0C2D-9646-4940-8634-7908FDB1B20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893037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CE61E84F-D9F2-ED13-A2F7-790FF1DD9A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2893035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BD6E8984-6BD9-192D-6193-41BF99A8A32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4148471" y="1897024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807F74C7-84F0-1864-5E07-8C167CB55CC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4148469" y="2608929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D1746714-33C7-0F04-EFCE-2018928ABF8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24148473" y="882161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84579BB2-7D09-FA25-60E6-BCDD705084FE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893038" y="882161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A7836F4E-BBC2-5711-84C0-F506E5F3743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637604" y="8821615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E5E40B78-036F-503A-8DA2-10D1C8E12C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37606" y="14254236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3A524DF-000E-F3E6-2BF5-DA29976596F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4" y="14966141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90CCB877-2D64-F6E5-7150-381804C9B2C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2893037" y="14254236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DB32715B-2B2C-00FE-F8C3-F33BC55783F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893035" y="14966141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FF3EE56E-F58B-0CE2-F0D5-CE2AC65581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4148471" y="14254236"/>
            <a:ext cx="10789916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BBF14419-7CB6-719F-D4F7-D6F559F346C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4148469" y="14966141"/>
            <a:ext cx="10789917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253680" y="19107807"/>
            <a:ext cx="332231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B7BEB-4944-7E01-D6A7-93C0493BE9A6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0F222B-2F73-AC56-6601-7B89B097258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3" name="Picture 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C3831A-2BE7-2B98-573E-607BE24ABD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640FF04-8755-4303-5069-CAF64CAD26A3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3AE72C-4926-C5DE-9346-C0F2FA29AFE1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153411F6-3F8D-96AD-C02D-622CDDEC481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4299678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287617BC-149F-AAC3-3304-1E6DC20993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4299678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A9BF42DC-5A36-B5FC-6D85-A327A01D18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4967612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0D0D335F-63AE-8D54-CF75-AE5331CA5E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4967612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6087E96B-4277-974B-1422-72200BE14B2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AC3CFBB8-0141-ECC3-D8AA-1091351931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732AFD00-9054-389D-58C5-8D73F14AB57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8760CB78-EF82-D9A9-42F7-ACAA2983CFA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4299678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00A334D9-9F13-7E78-06FF-11CCD9DEE0A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4967612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9C236104-FE93-4E99-503E-663A46A1C66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BF836B04-75D7-4125-E062-3BA5D07D1F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534609" y="1897024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E126A3D-EC00-B0F0-FC10-E3416062B7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86922" y="2608931"/>
            <a:ext cx="7958998" cy="6797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6B9F4AE6-26E8-856D-3BC4-C6B0EA5ABF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9AF78398-6BF4-89C9-C7B1-54AAE9A7C2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6109" y="1897024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B0790D19-5E78-6687-32FC-E1CA82FD17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34607" y="2608931"/>
            <a:ext cx="7955279" cy="6797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1F3BD8E1-3097-A833-5944-6F381FFF72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6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1CADCDD1-FAEB-CA47-8764-37EFB2DABC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795527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59EB4F4A-334F-3BBD-9C5C-6D531ADA7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6108" y="2608929"/>
            <a:ext cx="7970338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A04AFD40-15CE-F605-59C1-3791D939F41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E2375126-B88E-DDD1-28E7-249E4691C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986923" y="1897024"/>
            <a:ext cx="795146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C397B4EB-3A22-30D5-E71C-0095203717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08929"/>
            <a:ext cx="795528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131760" y="19107807"/>
            <a:ext cx="3444240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0A0467-9950-127D-222F-2057BCBCD3B2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BC1F7-578E-8D0B-6D34-50E28501E4A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EA17BF0-2B37-EF22-F3C0-C24B23C5F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47D5102-8546-E5B9-DEFA-78683F3DBEC4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A7A11CAA-8995-C842-AAB8-12D0D937A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34606" y="14299678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E85620B8-11A9-8A68-2CB0-97DA1C4EFB5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86108" y="14299678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D9F5FE21-CDC8-94B1-035C-D7205F8843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34606" y="14967612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E0D91DE9-B258-8E1B-DE36-A5C261C254A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637607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2A9309E1-42FB-BF3E-58F3-59AB301F8C7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7605" y="14299678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B2D794BA-F512-9C6D-A1D5-DB9C355000E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86108" y="14967612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0CA8CD4F-66CB-F128-CF23-57417424CD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37605" y="14967612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689557E6-4B7D-4181-240A-AD3EDAB6B4B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0086108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CE1D80B6-A2A4-D987-D630-789C3ED8CD6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8534609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852FF3C0-F7C7-4CD3-4BBF-2BB96CE1206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6983111" y="8814210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73B1F190-5B02-2B3C-5F18-F0F4F9A34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6983110" y="14299678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5EC5500-24A4-8731-BE4E-5F26D863F9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6983110" y="14967612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2DB9C1E-E672-CC5C-3E10-27E22F34F10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F11D3DE7-39E4-EE29-EEA5-6194D609D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534609" y="1897024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416013C6-0DC8-11D5-51EA-76C8BEE228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86922" y="2608931"/>
            <a:ext cx="7958998" cy="67975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Picture Placeholder 2">
            <a:extLst>
              <a:ext uri="{FF2B5EF4-FFF2-40B4-BE49-F238E27FC236}">
                <a16:creationId xmlns:a16="http://schemas.microsoft.com/office/drawing/2014/main" id="{3BA2A13C-D816-F451-8CE0-93CD0A6E64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4DED6168-14FA-DF44-38B8-4F1CEAA264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6109" y="1897024"/>
            <a:ext cx="7955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263C4890-9CB5-23CD-9C96-B157FFA636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34607" y="2608931"/>
            <a:ext cx="7955279" cy="6797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922A85A9-824E-C1B8-C0BA-27F31A0182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6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47BA6E94-6E08-A1CB-171F-73415D4E97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795527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A93B644D-E5A9-7DBF-B2AC-38BC16868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6108" y="2608929"/>
            <a:ext cx="7951463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42945C6D-5918-B368-4255-23C1A692095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3380125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D40F97B9-59A1-79A1-7A0E-647B67BD5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986923" y="1897024"/>
            <a:ext cx="795146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B6C9DD15-6710-C449-98F8-AEF4554E7F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08929"/>
            <a:ext cx="795528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284160" y="19107807"/>
            <a:ext cx="3291840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09237B-6F06-00F1-BBDB-CE724FAD56C6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14FCB-C664-D619-FDE9-EB15208F8D1D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6" name="Picture 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FABC70D-3269-0110-5154-615E4CB9C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E13B5004-F06B-7C95-364E-3FF0E8508925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DE8F98-2774-5CD5-1538-B8F31FEAE40C}"/>
              </a:ext>
            </a:extLst>
          </p:cNvPr>
          <p:cNvCxnSpPr>
            <a:cxnSpLocks/>
          </p:cNvCxnSpPr>
          <p:nvPr userDrawn="1"/>
        </p:nvCxnSpPr>
        <p:spPr>
          <a:xfrm>
            <a:off x="0" y="16264128"/>
            <a:ext cx="2249424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6178A7F1-9A87-A0A2-9CD8-CE92FEECF3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4299678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4D3BDB16-E246-A265-93EE-27AF3AC48FD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4299678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226B2BA-5BD5-3C31-3408-A4BDABF09B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4967612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ACFEB44-A1DC-19DD-2995-695B5D904B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4967612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DCC0B51-54CD-2B86-9A12-2768432C791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0561270C-5B87-815B-BAF2-7B2B78A8690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36C8D385-E8EA-7048-EFB2-7DADF20DA83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1131CE6B-AD9F-096E-1D4D-5B2E7D89176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4299678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6BC5CF2-42A0-429A-FD66-FD09509F03D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4967612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8C4697C3-58DE-82FE-EA8C-8CB57CF01B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B3035561-D2FC-52BB-C0A6-756BFFF29B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7006922C-34AA-F8EA-5045-68E13336BE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6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DF1DDDA9-FC15-6C28-5BC4-05D450C1E8C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F9345DA-5F3E-F45A-3E75-EB01EE79B65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8666515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C9819F84-40FD-74DF-5AA9-29CC7077014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8527620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7F0D4D91-883C-E6B8-0339-77E3100573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307424" y="14299678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D70EC0CF-27E7-17C4-86DA-58E4DB2F86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4967612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48A9D32F-2A8B-8BBE-D906-FB9C1BCDE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626363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2EBA3275-40F4-6B68-EF51-D4E59582F1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55235"/>
            <a:ext cx="626364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2C1F2585-6123-8F7F-17AA-0D25CD224DE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141913" y="1897024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49D0EA6A-0939-095E-4F93-98229E3385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91957" y="1897024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67C56AC9-56CD-1A49-2C4A-3B119439167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141913" y="2584631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099222E-509F-4CB4-8FEA-4813DB9F134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391957" y="2584631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E07F27C7-50B1-CCB8-4735-8B09BE4DC7F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1900662" y="1897024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2F941250-FED1-93E5-ED29-5DB4945E03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2584631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36982F72-C265-C18F-D846-33E9D1E806B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666515" y="1897024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5338E81A-6296-55DE-1B76-7B5DCE84D4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2584631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16294137"/>
            <a:ext cx="20068309" cy="2514601"/>
          </a:xfrm>
        </p:spPr>
        <p:txBody>
          <a:bodyPr>
            <a:normAutofit/>
          </a:bodyPr>
          <a:lstStyle>
            <a:lvl1pPr algn="l"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760" y="18781305"/>
            <a:ext cx="20068309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33192720" y="19107807"/>
            <a:ext cx="3383279" cy="1466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FA73DE-CB94-3E83-7CCE-37D4989FFCED}"/>
              </a:ext>
            </a:extLst>
          </p:cNvPr>
          <p:cNvGrpSpPr/>
          <p:nvPr userDrawn="1"/>
        </p:nvGrpSpPr>
        <p:grpSpPr>
          <a:xfrm>
            <a:off x="34061399" y="0"/>
            <a:ext cx="2514601" cy="1084107"/>
            <a:chOff x="34061399" y="0"/>
            <a:chExt cx="2514601" cy="10841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2D36DA-6AE0-7209-8488-CD56CF697708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3" name="Picture 4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82002C1-86DD-46E6-965D-BC2C7425B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8CCE4104-B323-EBEC-8B31-31C5FB6CD73B}"/>
              </a:ext>
            </a:extLst>
          </p:cNvPr>
          <p:cNvSpPr txBox="1">
            <a:spLocks/>
          </p:cNvSpPr>
          <p:nvPr userDrawn="1"/>
        </p:nvSpPr>
        <p:spPr>
          <a:xfrm>
            <a:off x="31824166" y="198124"/>
            <a:ext cx="2003438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5A9D11CD-11A7-6FAA-222D-A22E9D89F04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01C179E0-529E-75B8-458D-99554B3A08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A3FE6003-15B8-9C07-6163-1DDD04E4C6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6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183E7146-513E-D932-E381-CEF40FC4B0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606" y="1897024"/>
            <a:ext cx="626363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E9EEE95-CDAE-85DB-D383-D830AB0E353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BA06B141-E0AB-A414-B712-284C658BDC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7605" y="2655235"/>
            <a:ext cx="626364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52EA9F10-9724-0D5C-D20A-09892F00852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8666515" y="3380125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98E7DB9B-FD03-2A0E-28B5-382D965B246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141913" y="1897024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C1A4FACA-FCF6-818E-6346-E848843D8E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91957" y="1897024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DC45BD-E734-52F4-39A4-421C836D6A9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141913" y="2584631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66D52FC2-57B9-6FF6-C33E-A61B463DEBA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391957" y="2584631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B2FFD02-955D-6ED7-9AC1-8820EBA4C98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1900662" y="1897024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D8D81800-2BC0-6C31-5270-237B449D26B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2584631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2E1DC210-4D3F-6F7A-FC60-22EAAD2816F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666515" y="1897024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DDF96A25-AB15-BAE7-C179-C86B7A78AE8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2584631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B1D96E0D-EFB2-15CF-5119-744D34EA91C1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15152060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22C43238-88EA-EB83-8A42-5D51176115F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8394833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3C10804C-A90A-D4A9-D3FD-BA35DDF4CAC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1637606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70B7801E-0C82-E0C7-4B15-05699351FD2C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21909287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8C7FD614-81D6-3320-435B-A6D6CA3CB8E0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28666515" y="881421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7D804298-AF3C-F102-26BF-AB4B99E85BE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4274088"/>
            <a:ext cx="6263639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06B78625-4663-FEBE-1649-A96C5D98D7B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7605" y="14961695"/>
            <a:ext cx="6263640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94DC0280-E1DB-9EFE-2CE6-95943C58D52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5141913" y="14319257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0CE6D68-678F-FA2B-E5D3-9871EF645A6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391957" y="14319257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0CEC0503-FFEF-B71F-1B2C-437E868DC13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5141913" y="14961695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D58D029-83D1-737D-30DD-1A3433A0D3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1957" y="14961695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A9E49143-46CC-DE34-6198-680DE756CF7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1900662" y="14319257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EE11CBE8-7017-CA3A-A00F-66755D9AAFA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1900662" y="14961695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6F2517E4-4C1E-0B00-CECA-184BDAEF567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8666515" y="14319257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856C3EC0-E12F-A210-A029-61C9EE6D7AA7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28666515" y="14961695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86390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86390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71307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59879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6576000" cy="2057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14987091"/>
            <a:ext cx="36575999" cy="55869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36575999" cy="1126776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17239129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160" y="1737363"/>
            <a:ext cx="33253680" cy="1969770"/>
          </a:xfrm>
        </p:spPr>
        <p:txBody>
          <a:bodyPr/>
          <a:lstStyle>
            <a:lvl1pPr algn="ctr"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500" y="7010118"/>
            <a:ext cx="33162240" cy="12396416"/>
          </a:xfrm>
        </p:spPr>
        <p:txBody>
          <a:bodyPr/>
          <a:lstStyle>
            <a:lvl1pPr marL="767308" indent="-7673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4800">
                <a:solidFill>
                  <a:schemeClr val="accent4"/>
                </a:solidFill>
              </a:defRPr>
            </a:lvl1pPr>
            <a:lvl2pPr marL="2667054" indent="-762016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4000">
                <a:solidFill>
                  <a:schemeClr val="accent4"/>
                </a:solidFill>
              </a:defRPr>
            </a:lvl2pPr>
            <a:lvl3pPr marL="4196378" indent="-56622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3600">
                <a:solidFill>
                  <a:schemeClr val="accent4"/>
                </a:solidFill>
              </a:defRPr>
            </a:lvl3pPr>
            <a:lvl4pPr marL="5916202" indent="-762016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32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7059224" indent="-76201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61160" y="3627122"/>
            <a:ext cx="33253680" cy="1751544"/>
          </a:xfrm>
        </p:spPr>
        <p:txBody>
          <a:bodyPr/>
          <a:lstStyle>
            <a:lvl1pPr marL="0" indent="0" algn="ctr">
              <a:buFontTx/>
              <a:buNone/>
              <a:defRPr sz="6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1905038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3630156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5154186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6297210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7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160" y="1737363"/>
            <a:ext cx="33253680" cy="1969770"/>
          </a:xfrm>
        </p:spPr>
        <p:txBody>
          <a:bodyPr/>
          <a:lstStyle>
            <a:lvl1pPr algn="ctr">
              <a:defRPr sz="9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500" y="7010118"/>
            <a:ext cx="33162240" cy="1239641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4800">
                <a:solidFill>
                  <a:schemeClr val="accent4"/>
                </a:solidFill>
              </a:defRPr>
            </a:lvl1pPr>
            <a:lvl2pPr marL="1905038" indent="0">
              <a:buClr>
                <a:schemeClr val="bg2"/>
              </a:buClr>
              <a:buSzPct val="100000"/>
              <a:buFontTx/>
              <a:buNone/>
              <a:defRPr sz="4000">
                <a:solidFill>
                  <a:schemeClr val="accent4"/>
                </a:solidFill>
              </a:defRPr>
            </a:lvl2pPr>
            <a:lvl3pPr marL="3630156" indent="0">
              <a:buClr>
                <a:schemeClr val="bg2"/>
              </a:buClr>
              <a:buSzPct val="100000"/>
              <a:buFontTx/>
              <a:buNone/>
              <a:defRPr sz="3666">
                <a:solidFill>
                  <a:schemeClr val="accent4"/>
                </a:solidFill>
              </a:defRPr>
            </a:lvl3pPr>
            <a:lvl4pPr marL="5916202" indent="-762016">
              <a:buClr>
                <a:schemeClr val="bg2"/>
              </a:buClr>
              <a:buFont typeface="Wingdings" panose="05000000000000000000" pitchFamily="2" charset="2"/>
              <a:buChar char="§"/>
              <a:defRPr sz="6000">
                <a:solidFill>
                  <a:schemeClr val="tx1"/>
                </a:solidFill>
              </a:defRPr>
            </a:lvl4pPr>
            <a:lvl5pPr marL="7059224" indent="-762016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61160" y="3627122"/>
            <a:ext cx="33253680" cy="1751544"/>
          </a:xfrm>
        </p:spPr>
        <p:txBody>
          <a:bodyPr/>
          <a:lstStyle>
            <a:lvl1pPr marL="0" indent="0" algn="ctr">
              <a:buFontTx/>
              <a:buNone/>
              <a:defRPr sz="6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1905038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3630156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5154186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6297210" indent="0" algn="ctr">
              <a:buFontTx/>
              <a:buNone/>
              <a:defRPr sz="9334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8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09461A-43C0-E7F8-609B-57A76BADB531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23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678" r:id="rId33"/>
    <p:sldLayoutId id="2147483676" r:id="rId34"/>
    <p:sldLayoutId id="2147483684" r:id="rId35"/>
    <p:sldLayoutId id="2147483724" r:id="rId36"/>
    <p:sldLayoutId id="2147483725" r:id="rId3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Hopper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/>
              <a:t>Triton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6000" dirty="0"/>
              <a:t>Jun Yang on behalf of the great</a:t>
            </a:r>
            <a:r>
              <a:rPr lang="zh-CN" altLang="en-US" sz="6000" dirty="0"/>
              <a:t> </a:t>
            </a:r>
            <a:r>
              <a:rPr lang="en-US" altLang="zh-CN" sz="6000" dirty="0"/>
              <a:t>team</a:t>
            </a:r>
            <a:r>
              <a:rPr lang="zh-CN" altLang="en-US" sz="6000" dirty="0"/>
              <a:t> </a:t>
            </a:r>
            <a:r>
              <a:rPr lang="en-US" altLang="zh-CN" sz="6000" dirty="0"/>
              <a:t>efforts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213"/>
    </mc:Choice>
    <mc:Fallback>
      <p:transition advTm="222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E0B866-8D5C-ABB7-396A-E5AC69D4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00"/>
              </p:ext>
            </p:extLst>
          </p:nvPr>
        </p:nvGraphicFramePr>
        <p:xfrm>
          <a:off x="18651265" y="7034764"/>
          <a:ext cx="15895909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54">
                  <a:extLst>
                    <a:ext uri="{9D8B030D-6E8A-4147-A177-3AD203B41FA5}">
                      <a16:colId xmlns:a16="http://schemas.microsoft.com/office/drawing/2014/main" val="2906691046"/>
                    </a:ext>
                  </a:extLst>
                </a:gridCol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 b="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Motivation</a:t>
                      </a:r>
                      <a:endParaRPr lang="en-US" sz="4000" b="0">
                        <a:solidFill>
                          <a:schemeClr val="bg1"/>
                        </a:solidFill>
                        <a:latin typeface="NVIDIA Sans Medium" panose="020B0603020203020204" pitchFamily="34" charset="0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lang="en-US" altLang="zh-CN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New</a:t>
                      </a:r>
                      <a:r>
                        <a:rPr lang="zh-CN" altLang="en-US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Features</a:t>
                      </a:r>
                      <a:r>
                        <a:rPr lang="zh-CN" altLang="en-US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&amp;</a:t>
                      </a:r>
                      <a:r>
                        <a:rPr lang="zh-CN" altLang="en-US" sz="4000" b="0">
                          <a:solidFill>
                            <a:schemeClr val="accent6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API</a:t>
                      </a:r>
                      <a:r>
                        <a:rPr kumimoji="0" lang="zh-CN" alt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Changes</a:t>
                      </a:r>
                      <a:endParaRPr kumimoji="0" lang="en-US" sz="4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Dialects &amp; Pass pipelines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Performance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Plans for the future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37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43F418-8875-D8F7-3CC1-B6DE2F73A307}"/>
              </a:ext>
            </a:extLst>
          </p:cNvPr>
          <p:cNvSpPr txBox="1"/>
          <p:nvPr/>
        </p:nvSpPr>
        <p:spPr>
          <a:xfrm>
            <a:off x="19524558" y="5853147"/>
            <a:ext cx="11248985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8660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87"/>
    </mc:Choice>
    <mc:Fallback>
      <p:transition advTm="100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features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Hopper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Clusters(CGA)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Distributed</a:t>
            </a:r>
            <a:r>
              <a:rPr lang="zh-CN" altLang="en-US"/>
              <a:t> </a:t>
            </a:r>
            <a:r>
              <a:rPr lang="en-US" altLang="zh-CN"/>
              <a:t>Shared</a:t>
            </a:r>
            <a:r>
              <a:rPr lang="zh-CN" altLang="en-US"/>
              <a:t> </a:t>
            </a:r>
            <a:r>
              <a:rPr lang="en-US" altLang="zh-CN"/>
              <a:t>Memory</a:t>
            </a:r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E2A1C-52ED-3429-5ED3-D7DE43BE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82" y="3764532"/>
            <a:ext cx="13031786" cy="59573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AAFCBF-0B5B-4B69-5556-240C6F38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77" y="12087617"/>
            <a:ext cx="13031787" cy="599921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6A6A76-787B-F745-F956-BBC209C3F509}"/>
              </a:ext>
            </a:extLst>
          </p:cNvPr>
          <p:cNvGrpSpPr/>
          <p:nvPr/>
        </p:nvGrpSpPr>
        <p:grpSpPr>
          <a:xfrm>
            <a:off x="7386372" y="10039281"/>
            <a:ext cx="1320800" cy="1625599"/>
            <a:chOff x="8216214" y="10785837"/>
            <a:chExt cx="1320800" cy="1625599"/>
          </a:xfrm>
        </p:grpSpPr>
        <p:sp>
          <p:nvSpPr>
            <p:cNvPr id="7" name="燕尾形 6">
              <a:extLst>
                <a:ext uri="{FF2B5EF4-FFF2-40B4-BE49-F238E27FC236}">
                  <a16:creationId xmlns:a16="http://schemas.microsoft.com/office/drawing/2014/main" id="{37A2AE94-2DB9-2A5A-FE81-A72B0EE99AB7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" name="燕尾形 7">
              <a:extLst>
                <a:ext uri="{FF2B5EF4-FFF2-40B4-BE49-F238E27FC236}">
                  <a16:creationId xmlns:a16="http://schemas.microsoft.com/office/drawing/2014/main" id="{D4AC2BF6-E0B7-C47B-553D-BCA2C453C40E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0CB83E4-90A4-296C-5DD6-119C748D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478" y="3895345"/>
            <a:ext cx="18688640" cy="141914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95E10A-10BA-DCDE-9249-ACC5E0698E17}"/>
              </a:ext>
            </a:extLst>
          </p:cNvPr>
          <p:cNvSpPr txBox="1"/>
          <p:nvPr/>
        </p:nvSpPr>
        <p:spPr>
          <a:xfrm>
            <a:off x="5668554" y="18509567"/>
            <a:ext cx="4756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Programming</a:t>
            </a:r>
            <a:r>
              <a:rPr kumimoji="1" lang="zh-CN" altLang="en-US" sz="400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model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3556C6-4FAF-53F7-E3A5-E851553FBD3C}"/>
              </a:ext>
            </a:extLst>
          </p:cNvPr>
          <p:cNvSpPr txBox="1"/>
          <p:nvPr/>
        </p:nvSpPr>
        <p:spPr>
          <a:xfrm>
            <a:off x="21348323" y="18509567"/>
            <a:ext cx="4352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Memory</a:t>
            </a:r>
            <a:r>
              <a:rPr kumimoji="1" lang="zh-CN" altLang="en-US" sz="400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Hierarchy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3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3500"/>
    </mc:Choice>
    <mc:Fallback>
      <p:transition advTm="53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CGA</a:t>
            </a:r>
            <a:r>
              <a:rPr lang="zh-CN" altLang="en-US"/>
              <a:t> </a:t>
            </a:r>
            <a:r>
              <a:rPr lang="en-US" altLang="zh-CN"/>
              <a:t>programming</a:t>
            </a: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8A4F653D-CC75-136C-4EA3-7B36ADA2E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3" y="6974329"/>
            <a:ext cx="15058237" cy="786734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5B70F84-AA32-B0B2-E0E8-7DD93E44986C}"/>
              </a:ext>
            </a:extLst>
          </p:cNvPr>
          <p:cNvGrpSpPr/>
          <p:nvPr/>
        </p:nvGrpSpPr>
        <p:grpSpPr>
          <a:xfrm rot="16200000">
            <a:off x="17441144" y="10355455"/>
            <a:ext cx="1320800" cy="1625599"/>
            <a:chOff x="8216214" y="10785837"/>
            <a:chExt cx="1320800" cy="1625599"/>
          </a:xfrm>
        </p:grpSpPr>
        <p:sp>
          <p:nvSpPr>
            <p:cNvPr id="9" name="燕尾形 8">
              <a:extLst>
                <a:ext uri="{FF2B5EF4-FFF2-40B4-BE49-F238E27FC236}">
                  <a16:creationId xmlns:a16="http://schemas.microsoft.com/office/drawing/2014/main" id="{5555127C-B30C-482E-C1EA-B3AE82561438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" name="燕尾形 9">
              <a:extLst>
                <a:ext uri="{FF2B5EF4-FFF2-40B4-BE49-F238E27FC236}">
                  <a16:creationId xmlns:a16="http://schemas.microsoft.com/office/drawing/2014/main" id="{04392701-E52B-3267-B9F3-EC0EF6067AED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F1E604-9121-4543-0091-3C76C2CAA6CD}"/>
              </a:ext>
            </a:extLst>
          </p:cNvPr>
          <p:cNvGrpSpPr/>
          <p:nvPr/>
        </p:nvGrpSpPr>
        <p:grpSpPr>
          <a:xfrm>
            <a:off x="19337868" y="6974329"/>
            <a:ext cx="15704008" cy="7867340"/>
            <a:chOff x="19337868" y="6974329"/>
            <a:chExt cx="15704008" cy="7867340"/>
          </a:xfrm>
        </p:grpSpPr>
        <p:pic>
          <p:nvPicPr>
            <p:cNvPr id="17" name="图片 16" descr="文本&#10;&#10;描述已自动生成">
              <a:extLst>
                <a:ext uri="{FF2B5EF4-FFF2-40B4-BE49-F238E27FC236}">
                  <a16:creationId xmlns:a16="http://schemas.microsoft.com/office/drawing/2014/main" id="{673CC495-6900-DF10-AB54-A68C42DC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868" y="6974329"/>
              <a:ext cx="15704008" cy="7867340"/>
            </a:xfrm>
            <a:prstGeom prst="rect">
              <a:avLst/>
            </a:prstGeom>
          </p:spPr>
        </p:pic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FE250590-65D9-F2C2-E7B1-BCAC65AD1750}"/>
                </a:ext>
              </a:extLst>
            </p:cNvPr>
            <p:cNvSpPr/>
            <p:nvPr/>
          </p:nvSpPr>
          <p:spPr>
            <a:xfrm>
              <a:off x="26350498" y="8643257"/>
              <a:ext cx="2495435" cy="587829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794C3532-CA38-3176-0859-0C2D90FCF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Hide the complexity of CGA-&gt;CTA</a:t>
            </a:r>
            <a:r>
              <a:rPr lang="zh-CN" altLang="en-US"/>
              <a:t> </a:t>
            </a:r>
            <a:r>
              <a:rPr lang="en-US" altLang="zh-CN"/>
              <a:t>tiling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distributed shared memory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5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191"/>
    </mc:Choice>
    <mc:Fallback>
      <p:transition advTm="2719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features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Hopper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TMA</a:t>
            </a:r>
            <a:r>
              <a:rPr lang="zh-CN" altLang="en-US"/>
              <a:t> </a:t>
            </a:r>
            <a:r>
              <a:rPr lang="en-US" altLang="zh-CN"/>
              <a:t>Multicast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en" altLang="zh-CN" i="0"/>
              <a:t>synchronous </a:t>
            </a:r>
            <a:r>
              <a:rPr lang="en-US" altLang="zh-CN" i="0"/>
              <a:t>T</a:t>
            </a:r>
            <a:r>
              <a:rPr lang="en" altLang="zh-CN" i="0" err="1"/>
              <a:t>ransaction</a:t>
            </a:r>
            <a:r>
              <a:rPr lang="en" altLang="zh-CN" i="0"/>
              <a:t> </a:t>
            </a:r>
            <a:r>
              <a:rPr lang="en-US" altLang="zh-CN" i="0"/>
              <a:t>B</a:t>
            </a:r>
            <a:r>
              <a:rPr lang="en" altLang="zh-CN" i="0" err="1"/>
              <a:t>arrier</a:t>
            </a:r>
            <a:r>
              <a:rPr lang="en" altLang="zh-CN" i="0"/>
              <a:t> </a:t>
            </a: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C76722-5DA9-D0C7-24C2-14F0C0FE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013" y="12829384"/>
            <a:ext cx="19059574" cy="6309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E58672-E32C-311C-B193-383D318A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013" y="3921471"/>
            <a:ext cx="19059574" cy="81950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ABCF91-4611-D867-2FAE-DF1D363C5B50}"/>
              </a:ext>
            </a:extLst>
          </p:cNvPr>
          <p:cNvSpPr txBox="1"/>
          <p:nvPr/>
        </p:nvSpPr>
        <p:spPr>
          <a:xfrm>
            <a:off x="4287813" y="7115709"/>
            <a:ext cx="782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0" i="1">
                <a:solidFill>
                  <a:srgbClr val="1A1A1A"/>
                </a:solidFill>
                <a:effectLst/>
                <a:latin typeface="+mn-ea"/>
              </a:defRPr>
            </a:lvl1pPr>
          </a:lstStyle>
          <a:p>
            <a:r>
              <a:rPr lang="en" altLang="zh-CN" i="0"/>
              <a:t>Asynchronous memory copy with</a:t>
            </a:r>
            <a:r>
              <a:rPr lang="zh-CN" altLang="en-US" i="0"/>
              <a:t> </a:t>
            </a:r>
            <a:r>
              <a:rPr lang="en" altLang="zh-CN" i="0"/>
              <a:t>TMA on H100 vs. LDGSTS on A100</a:t>
            </a:r>
            <a:endParaRPr lang="zh-CN" altLang="en-US" i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DC87DC-D106-05F8-9898-CBFEE9575464}"/>
              </a:ext>
            </a:extLst>
          </p:cNvPr>
          <p:cNvSpPr txBox="1"/>
          <p:nvPr/>
        </p:nvSpPr>
        <p:spPr>
          <a:xfrm>
            <a:off x="4287813" y="15107188"/>
            <a:ext cx="75861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0" i="1">
                <a:solidFill>
                  <a:srgbClr val="1A1A1A"/>
                </a:solidFill>
                <a:effectLst/>
                <a:latin typeface="+mn-ea"/>
              </a:defRPr>
            </a:lvl1pPr>
          </a:lstStyle>
          <a:p>
            <a:r>
              <a:rPr lang="en" altLang="zh-CN" i="0"/>
              <a:t>Asynchronous barrier in A100 vs. asynchronous transaction barrier in H100</a:t>
            </a:r>
            <a:endParaRPr lang="zh-CN" altLang="en-US" i="0"/>
          </a:p>
        </p:txBody>
      </p:sp>
    </p:spTree>
    <p:extLst>
      <p:ext uri="{BB962C8B-B14F-4D97-AF65-F5344CB8AC3E}">
        <p14:creationId xmlns:p14="http://schemas.microsoft.com/office/powerpoint/2010/main" val="157333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6775"/>
    </mc:Choice>
    <mc:Fallback>
      <p:transition advTm="5677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load/store</a:t>
            </a:r>
            <a:r>
              <a:rPr lang="zh-CN" altLang="en-US"/>
              <a:t> </a:t>
            </a:r>
            <a:r>
              <a:rPr lang="en-US" altLang="zh-CN"/>
              <a:t>APIs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TMA</a:t>
            </a:r>
            <a:endParaRPr 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10D1228-1F75-FCCF-4E3D-397CCAA25269}"/>
              </a:ext>
            </a:extLst>
          </p:cNvPr>
          <p:cNvGrpSpPr/>
          <p:nvPr/>
        </p:nvGrpSpPr>
        <p:grpSpPr>
          <a:xfrm>
            <a:off x="17157359" y="3040138"/>
            <a:ext cx="16851195" cy="16043168"/>
            <a:chOff x="15294427" y="3105452"/>
            <a:chExt cx="16851195" cy="16043168"/>
          </a:xfrm>
        </p:grpSpPr>
        <p:pic>
          <p:nvPicPr>
            <p:cNvPr id="23" name="图片 22" descr="文本&#10;&#10;描述已自动生成">
              <a:extLst>
                <a:ext uri="{FF2B5EF4-FFF2-40B4-BE49-F238E27FC236}">
                  <a16:creationId xmlns:a16="http://schemas.microsoft.com/office/drawing/2014/main" id="{C0D9E1EA-5DE7-B450-E652-00DE9CDB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427" y="3105452"/>
              <a:ext cx="16851195" cy="7181548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E27DDA3-059F-8040-E03E-72F1D01CDE3E}"/>
                </a:ext>
              </a:extLst>
            </p:cNvPr>
            <p:cNvGrpSpPr/>
            <p:nvPr/>
          </p:nvGrpSpPr>
          <p:grpSpPr>
            <a:xfrm>
              <a:off x="23059623" y="10587135"/>
              <a:ext cx="1320800" cy="1625599"/>
              <a:chOff x="8216214" y="10785837"/>
              <a:chExt cx="1320800" cy="1625599"/>
            </a:xfrm>
          </p:grpSpPr>
          <p:sp>
            <p:nvSpPr>
              <p:cNvPr id="27" name="燕尾形 26">
                <a:extLst>
                  <a:ext uri="{FF2B5EF4-FFF2-40B4-BE49-F238E27FC236}">
                    <a16:creationId xmlns:a16="http://schemas.microsoft.com/office/drawing/2014/main" id="{D44D441E-5125-C17A-D25F-7DE25426F86E}"/>
                  </a:ext>
                </a:extLst>
              </p:cNvPr>
              <p:cNvSpPr/>
              <p:nvPr/>
            </p:nvSpPr>
            <p:spPr>
              <a:xfrm rot="5400000">
                <a:off x="8436347" y="10565704"/>
                <a:ext cx="880533" cy="132080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kumimoji="1" lang="zh-CN" altLang="en-US" sz="4000" err="1">
                  <a:solidFill>
                    <a:schemeClr val="tx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8" name="燕尾形 27">
                <a:extLst>
                  <a:ext uri="{FF2B5EF4-FFF2-40B4-BE49-F238E27FC236}">
                    <a16:creationId xmlns:a16="http://schemas.microsoft.com/office/drawing/2014/main" id="{1DD7EBC0-75E9-8910-D359-108BD693B9CD}"/>
                  </a:ext>
                </a:extLst>
              </p:cNvPr>
              <p:cNvSpPr/>
              <p:nvPr/>
            </p:nvSpPr>
            <p:spPr>
              <a:xfrm rot="5400000">
                <a:off x="8436347" y="11310770"/>
                <a:ext cx="880533" cy="132080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kumimoji="1" lang="zh-CN" altLang="en-US" sz="4000" err="1">
                  <a:solidFill>
                    <a:schemeClr val="tx1"/>
                  </a:solidFill>
                  <a:latin typeface="Trebuchet MS" panose="020B0603020202020204" pitchFamily="34" charset="0"/>
                </a:endParaRPr>
              </a:p>
            </p:txBody>
          </p:sp>
        </p:grpSp>
        <p:pic>
          <p:nvPicPr>
            <p:cNvPr id="34" name="图片 33" descr="文本&#10;&#10;描述已自动生成">
              <a:extLst>
                <a:ext uri="{FF2B5EF4-FFF2-40B4-BE49-F238E27FC236}">
                  <a16:creationId xmlns:a16="http://schemas.microsoft.com/office/drawing/2014/main" id="{5D7206DF-E9B2-E227-993B-A4659ED6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428" y="12516755"/>
              <a:ext cx="16851194" cy="6631865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48E3D41-FDDA-2578-1DB5-2E4EE5E30123}"/>
              </a:ext>
            </a:extLst>
          </p:cNvPr>
          <p:cNvGrpSpPr/>
          <p:nvPr/>
        </p:nvGrpSpPr>
        <p:grpSpPr>
          <a:xfrm>
            <a:off x="316337" y="7373277"/>
            <a:ext cx="16423836" cy="7714323"/>
            <a:chOff x="316337" y="7373277"/>
            <a:chExt cx="16423836" cy="7714323"/>
          </a:xfrm>
        </p:grpSpPr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0626BBB7-FE26-9847-F4B8-7136469F4B86}"/>
                </a:ext>
              </a:extLst>
            </p:cNvPr>
            <p:cNvSpPr/>
            <p:nvPr/>
          </p:nvSpPr>
          <p:spPr>
            <a:xfrm>
              <a:off x="316337" y="7373278"/>
              <a:ext cx="3519714" cy="7714322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21A10FF2-6784-AD5E-8625-5988A9AFA65C}"/>
                </a:ext>
              </a:extLst>
            </p:cNvPr>
            <p:cNvSpPr/>
            <p:nvPr/>
          </p:nvSpPr>
          <p:spPr>
            <a:xfrm>
              <a:off x="2097415" y="7373278"/>
              <a:ext cx="12267754" cy="7714322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9499096F-C4C5-4846-2999-AE5485ADD7C6}"/>
                </a:ext>
              </a:extLst>
            </p:cNvPr>
            <p:cNvSpPr/>
            <p:nvPr/>
          </p:nvSpPr>
          <p:spPr>
            <a:xfrm>
              <a:off x="4577186" y="7373277"/>
              <a:ext cx="12162987" cy="7714321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814E18F-BA81-E924-89FA-5F3B46A97041}"/>
                </a:ext>
              </a:extLst>
            </p:cNvPr>
            <p:cNvSpPr txBox="1"/>
            <p:nvPr/>
          </p:nvSpPr>
          <p:spPr>
            <a:xfrm>
              <a:off x="2514600" y="8231917"/>
              <a:ext cx="13389429" cy="546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lang="en-US" altLang="zh-CN" sz="3600">
                  <a:solidFill>
                    <a:schemeClr val="bg1"/>
                  </a:solidFill>
                  <a:latin typeface="+mn-ea"/>
                </a:rPr>
                <a:t>Reduce</a:t>
              </a:r>
              <a:r>
                <a:rPr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3600">
                  <a:solidFill>
                    <a:schemeClr val="bg1"/>
                  </a:solidFill>
                  <a:latin typeface="+mn-ea"/>
                </a:rPr>
                <a:t>instructions</a:t>
              </a:r>
              <a:r>
                <a:rPr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3600">
                  <a:solidFill>
                    <a:schemeClr val="bg1"/>
                  </a:solidFill>
                  <a:latin typeface="+mn-ea"/>
                </a:rPr>
                <a:t>for</a:t>
              </a:r>
              <a:r>
                <a:rPr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3600">
                  <a:solidFill>
                    <a:schemeClr val="bg1"/>
                  </a:solidFill>
                  <a:latin typeface="+mn-ea"/>
                </a:rPr>
                <a:t>address</a:t>
              </a:r>
              <a:r>
                <a:rPr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3600">
                  <a:solidFill>
                    <a:schemeClr val="bg1"/>
                  </a:solidFill>
                  <a:latin typeface="+mn-ea"/>
                </a:rPr>
                <a:t>generation</a:t>
              </a:r>
            </a:p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Implicit</a:t>
              </a:r>
              <a:r>
                <a:rPr kumimoji="1"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inbound</a:t>
              </a:r>
              <a:r>
                <a:rPr kumimoji="1"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check</a:t>
              </a:r>
            </a:p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A </a:t>
              </a:r>
              <a:r>
                <a:rPr kumimoji="1" lang="en-US" altLang="zh-CN" sz="3600" i="1" err="1">
                  <a:solidFill>
                    <a:schemeClr val="accent6"/>
                  </a:solidFill>
                  <a:latin typeface="+mn-ea"/>
                </a:rPr>
                <a:t>RewriteTensorPointer</a:t>
              </a: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 pass was</a:t>
              </a:r>
              <a:r>
                <a:rPr kumimoji="1" lang="zh-CN" altLang="en-US" sz="36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added for backward compatibility on pre-Hopper</a:t>
              </a:r>
            </a:p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>
                  <a:solidFill>
                    <a:schemeClr val="bg1"/>
                  </a:solidFill>
                  <a:latin typeface="+mn-ea"/>
                </a:rPr>
                <a:t>Users are recommended to use new APIs as much as possible</a:t>
              </a:r>
            </a:p>
          </p:txBody>
        </p:sp>
      </p:grp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1957BC2F-A7CE-98D3-3EF5-6F803E682C62}"/>
              </a:ext>
            </a:extLst>
          </p:cNvPr>
          <p:cNvSpPr/>
          <p:nvPr/>
        </p:nvSpPr>
        <p:spPr>
          <a:xfrm>
            <a:off x="20523200" y="13522924"/>
            <a:ext cx="3183467" cy="599476"/>
          </a:xfrm>
          <a:prstGeom prst="round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15643934-CF6C-A95B-87DD-540B4289F4D3}"/>
              </a:ext>
            </a:extLst>
          </p:cNvPr>
          <p:cNvSpPr/>
          <p:nvPr/>
        </p:nvSpPr>
        <p:spPr>
          <a:xfrm>
            <a:off x="21234400" y="17807057"/>
            <a:ext cx="2099733" cy="599476"/>
          </a:xfrm>
          <a:prstGeom prst="round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23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7344"/>
    </mc:Choice>
    <mc:Fallback>
      <p:transition advTm="7734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0A75-3BBC-1BEB-7A11-75BB3F38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Load/Store APIs for TMA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6B592-998D-5AC4-0EBD-021FC4EAD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3A14F-CA8E-1FDA-4EA6-29293A204CCB}"/>
              </a:ext>
            </a:extLst>
          </p:cNvPr>
          <p:cNvSpPr/>
          <p:nvPr/>
        </p:nvSpPr>
        <p:spPr>
          <a:xfrm>
            <a:off x="803563" y="5884575"/>
            <a:ext cx="16985673" cy="10513383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" bIns="91440" rtlCol="0"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rm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BLOCK_M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BLOCK_M)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BLOCK_N +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BLOCK_N)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ram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tl.max_contiguous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tl.multiple_of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(rm % M, BLOCK_M), BLOCK_M)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tl.max_contiguous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tl.multiple_of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% N, BLOCK_N), BLOCK_N)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BLOCK_K)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# pointers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 = A + (ram[:, None]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 = B + 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[:, None]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+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acc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tl.zeros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((BLOCK_M, BLOCK_N),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for k in range(0,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tl.cdiv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(K, BLOCK_K * SPLIT_K)):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if EVEN_K: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(A)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else: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K - k * (BLOCK_K * SPLIT_K)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mask=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&lt;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other=0.)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mask=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[:, None] &lt;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other=0.)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acc +=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tl.dot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 += BLOCK_K * SPLIT_K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endParaRPr lang="en-US" sz="32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B += BLOCK_K * SPLIT_K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endParaRPr lang="en-US" sz="3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1F1D3-8B6A-A91C-B5A9-6580131FB1D5}"/>
              </a:ext>
            </a:extLst>
          </p:cNvPr>
          <p:cNvSpPr/>
          <p:nvPr/>
        </p:nvSpPr>
        <p:spPr>
          <a:xfrm>
            <a:off x="18288000" y="5884575"/>
            <a:ext cx="17484437" cy="10513383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" bIns="91440" rtlCol="0"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tl.make_block_ptr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shape=(M, K),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strides=(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),             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offsets=(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BLOCK_M,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BLOCK_K),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block_shape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=(BLOCK_M, BLOCK_K),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order=(1, 0))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tl.make_block_ptr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shape=(K, N),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strides=(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offsets=(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BLOCK_N),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block_shape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=(BLOCK_K, BLOCK_N),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order=(1, 0))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acc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tl.zeros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((BLOCK_M, BLOCK_N),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for k in range(0,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tl.cdiv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(K, BLOCK_K * SPLIT_K)):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if EVEN_K: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else:</a:t>
            </a:r>
            <a:endParaRPr lang="en-US" sz="32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boundary_check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=(1, ),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padding_option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="zero")   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boundary_check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=(0, 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padding_option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="zero")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acc +=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tl.dot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tl.advance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(0, BLOCK_K * SPLIT_K))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tl.advance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(BLOCK_K * SPLIT_K, 0))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768A3-6321-4631-936B-CA1AD222B237}"/>
              </a:ext>
            </a:extLst>
          </p:cNvPr>
          <p:cNvSpPr txBox="1"/>
          <p:nvPr/>
        </p:nvSpPr>
        <p:spPr>
          <a:xfrm>
            <a:off x="7718255" y="16847127"/>
            <a:ext cx="2823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>
                <a:solidFill>
                  <a:schemeClr val="accent1"/>
                </a:solidFill>
                <a:latin typeface="Trebuchet MS" panose="020B0603020202020204" pitchFamily="34" charset="0"/>
              </a:rPr>
              <a:t>Legacy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40A20-CDEB-7E9F-B87B-10F1D95EF83B}"/>
              </a:ext>
            </a:extLst>
          </p:cNvPr>
          <p:cNvSpPr txBox="1"/>
          <p:nvPr/>
        </p:nvSpPr>
        <p:spPr>
          <a:xfrm>
            <a:off x="25643824" y="16847127"/>
            <a:ext cx="2246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>
                <a:solidFill>
                  <a:schemeClr val="accent1"/>
                </a:solidFill>
                <a:latin typeface="Trebuchet MS" panose="020B0603020202020204" pitchFamily="34" charset="0"/>
              </a:rPr>
              <a:t>New APIs</a:t>
            </a:r>
          </a:p>
        </p:txBody>
      </p:sp>
    </p:spTree>
    <p:extLst>
      <p:ext uri="{BB962C8B-B14F-4D97-AF65-F5344CB8AC3E}">
        <p14:creationId xmlns:p14="http://schemas.microsoft.com/office/powerpoint/2010/main" val="99886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647"/>
    </mc:Choice>
    <mc:Fallback>
      <p:transition advTm="864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0A75-3BBC-1BEB-7A11-75BB3F38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Load/Store APIs for TMA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6B592-998D-5AC4-0EBD-021FC4EAD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3A14F-CA8E-1FDA-4EA6-29293A204CCB}"/>
              </a:ext>
            </a:extLst>
          </p:cNvPr>
          <p:cNvSpPr/>
          <p:nvPr/>
        </p:nvSpPr>
        <p:spPr>
          <a:xfrm>
            <a:off x="803563" y="5884575"/>
            <a:ext cx="16985673" cy="10513383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" bIns="91440" rtlCol="0"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rm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BLOCK_M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BLOCK_M)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BLOCK_N +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BLOCK_N)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ram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tl.max_contiguous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tl.multiple_of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(rm % M, BLOCK_M), BLOCK_M)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tl.max_contiguous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tl.multiple_of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% N, BLOCK_N), BLOCK_N)</a:t>
            </a:r>
          </a:p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tl.arange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(0, BLOCK_K)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# pointers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 = A + (ram[:, None]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+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 = B + 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[:, None]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+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acc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tl.zeros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((BLOCK_M, BLOCK_N),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for k in range(0,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tl.cdiv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(K, BLOCK_K * SPLIT_K)):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if EVEN_K: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(A)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else: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= K - k * (BLOCK_K * SPLIT_K)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mask=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[None, :] &lt;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other=0.)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mask=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rk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[:, None] &lt;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k_remaining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other=0.)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acc +=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tl.dot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 += BLOCK_K * SPLIT_K *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endParaRPr lang="en-US" sz="3200" dirty="0">
              <a:solidFill>
                <a:schemeClr val="tx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B += BLOCK_K * SPLIT_K *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endParaRPr lang="en-US" sz="32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1F1D3-8B6A-A91C-B5A9-6580131FB1D5}"/>
              </a:ext>
            </a:extLst>
          </p:cNvPr>
          <p:cNvSpPr/>
          <p:nvPr/>
        </p:nvSpPr>
        <p:spPr>
          <a:xfrm>
            <a:off x="18288000" y="5884575"/>
            <a:ext cx="17484437" cy="10513383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soft" dir="t">
              <a:rot lat="0" lon="0" rev="20400000"/>
            </a:lightRig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" bIns="91440" rtlCol="0" anchor="ctr"/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tl.make_block_ptr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shape=(M, K),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strides=(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stride_ak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),              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offsets=(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pid_m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BLOCK_M,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BLOCK_K),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block_shape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=(BLOCK_M, BLOCK_K),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order=(1, 0))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tl.make_block_ptr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shape=(K, N),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strides=(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stride_bn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offsets=(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pid_z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BLOCK_K,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pid_n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* BLOCK_N),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block_shape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=(BLOCK_K, BLOCK_N),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                  order=(1, 0))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acc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tl.zeros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((BLOCK_M, BLOCK_N),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for k in range(0,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tl.cdiv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(K, BLOCK_K * SPLIT_K)):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boundary_check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=(1, ),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padding_option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="zero")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tl.load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boundary_check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=(0, ),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padding_option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="zero")      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acc +=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tl.dot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b,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dot_out_dtype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A = </a:t>
            </a:r>
            <a:r>
              <a:rPr lang="en-US" sz="3200" dirty="0" err="1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tl.advance</a:t>
            </a:r>
            <a:r>
              <a:rPr lang="en-US" sz="3200" dirty="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(A, (0, BLOCK_K * SPLIT_K))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   B = </a:t>
            </a:r>
            <a:r>
              <a:rPr lang="en-US" sz="3200" dirty="0" err="1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tl.advance</a:t>
            </a:r>
            <a:r>
              <a:rPr lang="en-US" sz="3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(B, (BLOCK_K * SPLIT_K, 0))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768A3-6321-4631-936B-CA1AD222B237}"/>
              </a:ext>
            </a:extLst>
          </p:cNvPr>
          <p:cNvSpPr txBox="1"/>
          <p:nvPr/>
        </p:nvSpPr>
        <p:spPr>
          <a:xfrm>
            <a:off x="7718255" y="16847127"/>
            <a:ext cx="2823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>
                <a:solidFill>
                  <a:schemeClr val="accent1"/>
                </a:solidFill>
                <a:latin typeface="Trebuchet MS" panose="020B0603020202020204" pitchFamily="34" charset="0"/>
              </a:rPr>
              <a:t>Legacy 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40A20-CDEB-7E9F-B87B-10F1D95EF83B}"/>
              </a:ext>
            </a:extLst>
          </p:cNvPr>
          <p:cNvSpPr txBox="1"/>
          <p:nvPr/>
        </p:nvSpPr>
        <p:spPr>
          <a:xfrm>
            <a:off x="19914370" y="16763393"/>
            <a:ext cx="14666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>
                <a:solidFill>
                  <a:schemeClr val="accent1"/>
                </a:solidFill>
                <a:latin typeface="Trebuchet MS" panose="020B0603020202020204" pitchFamily="34" charset="0"/>
              </a:rPr>
              <a:t>New APIs could be even simpler. This brings no performance drop on Hopper, and minor performance drop on pre-Hopper</a:t>
            </a:r>
          </a:p>
        </p:txBody>
      </p:sp>
    </p:spTree>
    <p:extLst>
      <p:ext uri="{BB962C8B-B14F-4D97-AF65-F5344CB8AC3E}">
        <p14:creationId xmlns:p14="http://schemas.microsoft.com/office/powerpoint/2010/main" val="269890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648"/>
    </mc:Choice>
    <mc:Fallback>
      <p:transition advTm="1364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圆角矩形 189">
            <a:extLst>
              <a:ext uri="{FF2B5EF4-FFF2-40B4-BE49-F238E27FC236}">
                <a16:creationId xmlns:a16="http://schemas.microsoft.com/office/drawing/2014/main" id="{8B6C1552-A948-108E-B0BF-5A02E541D6A0}"/>
              </a:ext>
            </a:extLst>
          </p:cNvPr>
          <p:cNvSpPr/>
          <p:nvPr/>
        </p:nvSpPr>
        <p:spPr>
          <a:xfrm>
            <a:off x="16431186" y="5452533"/>
            <a:ext cx="17799213" cy="9365839"/>
          </a:xfrm>
          <a:prstGeom prst="roundRect">
            <a:avLst>
              <a:gd name="adj" fmla="val 12556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Automatic</a:t>
            </a:r>
            <a:r>
              <a:rPr lang="zh-CN" altLang="en-US"/>
              <a:t> </a:t>
            </a:r>
            <a:r>
              <a:rPr lang="en-US" altLang="zh-CN"/>
              <a:t>Warp</a:t>
            </a:r>
            <a:r>
              <a:rPr lang="zh-CN" altLang="en-US"/>
              <a:t> </a:t>
            </a:r>
            <a:r>
              <a:rPr lang="en-US" altLang="zh-CN"/>
              <a:t>Specialization(Preview)</a:t>
            </a:r>
            <a:endParaRPr 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E0164E3-1964-B739-0460-C12A5091F8D0}"/>
              </a:ext>
            </a:extLst>
          </p:cNvPr>
          <p:cNvGrpSpPr/>
          <p:nvPr/>
        </p:nvGrpSpPr>
        <p:grpSpPr>
          <a:xfrm>
            <a:off x="913445" y="7072992"/>
            <a:ext cx="14725479" cy="6428015"/>
            <a:chOff x="913445" y="7072992"/>
            <a:chExt cx="14725479" cy="6428015"/>
          </a:xfrm>
        </p:grpSpPr>
        <p:pic>
          <p:nvPicPr>
            <p:cNvPr id="15" name="图片 14" descr="文本&#10;&#10;描述已自动生成">
              <a:extLst>
                <a:ext uri="{FF2B5EF4-FFF2-40B4-BE49-F238E27FC236}">
                  <a16:creationId xmlns:a16="http://schemas.microsoft.com/office/drawing/2014/main" id="{AF4A53B7-19BC-7C6A-4597-DFEF682E8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45" y="7072992"/>
              <a:ext cx="14725479" cy="6428015"/>
            </a:xfrm>
            <a:prstGeom prst="rect">
              <a:avLst/>
            </a:prstGeom>
          </p:spPr>
        </p:pic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7EEF0DAE-5931-0B39-8DC3-25289734FC9A}"/>
                </a:ext>
              </a:extLst>
            </p:cNvPr>
            <p:cNvSpPr/>
            <p:nvPr/>
          </p:nvSpPr>
          <p:spPr>
            <a:xfrm>
              <a:off x="7977741" y="8613246"/>
              <a:ext cx="5075349" cy="549944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218641BE-00B2-DD66-FD3E-3C2C1DC498CF}"/>
              </a:ext>
            </a:extLst>
          </p:cNvPr>
          <p:cNvGrpSpPr/>
          <p:nvPr/>
        </p:nvGrpSpPr>
        <p:grpSpPr>
          <a:xfrm>
            <a:off x="17198833" y="8969636"/>
            <a:ext cx="16430433" cy="4930162"/>
            <a:chOff x="1857567" y="9899023"/>
            <a:chExt cx="16430433" cy="4930162"/>
          </a:xfrm>
        </p:grpSpPr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75FC19CF-5731-AB44-C88D-B03BE76F9B62}"/>
                </a:ext>
              </a:extLst>
            </p:cNvPr>
            <p:cNvSpPr/>
            <p:nvPr/>
          </p:nvSpPr>
          <p:spPr>
            <a:xfrm>
              <a:off x="5666367" y="10677450"/>
              <a:ext cx="1750606" cy="1077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2800">
                  <a:solidFill>
                    <a:schemeClr val="tx1"/>
                  </a:solidFill>
                  <a:latin typeface="Trebuchet MS" panose="020B0603020202020204" pitchFamily="34" charset="0"/>
                </a:rPr>
                <a:t>Tile1</a:t>
              </a:r>
            </a:p>
            <a:p>
              <a:pPr algn="ctr">
                <a:lnSpc>
                  <a:spcPct val="90000"/>
                </a:lnSpc>
              </a:pPr>
              <a:r>
                <a:rPr kumimoji="1" lang="en-US" altLang="zh-CN" sz="28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Prelogue</a:t>
              </a:r>
              <a:endParaRPr kumimoji="1" lang="zh-CN" altLang="en-US" sz="28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EF28E40C-9E02-07EF-62FA-EB2F3B4917EF}"/>
                </a:ext>
              </a:extLst>
            </p:cNvPr>
            <p:cNvSpPr txBox="1"/>
            <p:nvPr/>
          </p:nvSpPr>
          <p:spPr>
            <a:xfrm>
              <a:off x="2564811" y="10893788"/>
              <a:ext cx="2537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+mn-ea"/>
                </a:rPr>
                <a:t>Warp group1</a:t>
              </a:r>
              <a:endParaRPr kumimoji="1" lang="zh-CN" altLang="en-US" sz="320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9528C80-B4BB-0A13-46A5-FDA060804DEF}"/>
                </a:ext>
              </a:extLst>
            </p:cNvPr>
            <p:cNvSpPr txBox="1"/>
            <p:nvPr/>
          </p:nvSpPr>
          <p:spPr>
            <a:xfrm>
              <a:off x="2557130" y="12529917"/>
              <a:ext cx="25370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kumimoji="1" sz="32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en-US" altLang="zh-CN"/>
                <a:t>Warp group2</a:t>
              </a:r>
              <a:endParaRPr lang="zh-CN" altLang="en-US" err="1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5B0DB237-3352-7E2B-6E92-572A8A8B1A6A}"/>
                </a:ext>
              </a:extLst>
            </p:cNvPr>
            <p:cNvSpPr txBox="1"/>
            <p:nvPr/>
          </p:nvSpPr>
          <p:spPr>
            <a:xfrm>
              <a:off x="2596084" y="14182854"/>
              <a:ext cx="25370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kumimoji="1" sz="32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en-US" altLang="zh-CN"/>
                <a:t>Warp group3</a:t>
              </a:r>
              <a:endParaRPr lang="zh-CN" altLang="en-US" err="1"/>
            </a:p>
          </p:txBody>
        </p:sp>
        <p:cxnSp>
          <p:nvCxnSpPr>
            <p:cNvPr id="177" name="直线连接符 176">
              <a:extLst>
                <a:ext uri="{FF2B5EF4-FFF2-40B4-BE49-F238E27FC236}">
                  <a16:creationId xmlns:a16="http://schemas.microsoft.com/office/drawing/2014/main" id="{25B62503-9DCC-FF64-D027-16ADDE8E890E}"/>
                </a:ext>
              </a:extLst>
            </p:cNvPr>
            <p:cNvCxnSpPr>
              <a:cxnSpLocks/>
            </p:cNvCxnSpPr>
            <p:nvPr/>
          </p:nvCxnSpPr>
          <p:spPr>
            <a:xfrm>
              <a:off x="1857567" y="12041147"/>
              <a:ext cx="16430433" cy="0"/>
            </a:xfrm>
            <a:prstGeom prst="line">
              <a:avLst/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连接符 177">
              <a:extLst>
                <a:ext uri="{FF2B5EF4-FFF2-40B4-BE49-F238E27FC236}">
                  <a16:creationId xmlns:a16="http://schemas.microsoft.com/office/drawing/2014/main" id="{49A556A1-0B34-47EE-4D96-D4805A4ED2F0}"/>
                </a:ext>
              </a:extLst>
            </p:cNvPr>
            <p:cNvCxnSpPr>
              <a:cxnSpLocks/>
            </p:cNvCxnSpPr>
            <p:nvPr/>
          </p:nvCxnSpPr>
          <p:spPr>
            <a:xfrm>
              <a:off x="1857567" y="13694084"/>
              <a:ext cx="16430433" cy="0"/>
            </a:xfrm>
            <a:prstGeom prst="line">
              <a:avLst/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箭头连接符 178">
              <a:extLst>
                <a:ext uri="{FF2B5EF4-FFF2-40B4-BE49-F238E27FC236}">
                  <a16:creationId xmlns:a16="http://schemas.microsoft.com/office/drawing/2014/main" id="{E3A4EE31-CE10-7185-284B-9895C2EBA91A}"/>
                </a:ext>
              </a:extLst>
            </p:cNvPr>
            <p:cNvCxnSpPr>
              <a:cxnSpLocks/>
            </p:cNvCxnSpPr>
            <p:nvPr/>
          </p:nvCxnSpPr>
          <p:spPr>
            <a:xfrm>
              <a:off x="12514291" y="10298517"/>
              <a:ext cx="577370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线箭头连接符 179">
              <a:extLst>
                <a:ext uri="{FF2B5EF4-FFF2-40B4-BE49-F238E27FC236}">
                  <a16:creationId xmlns:a16="http://schemas.microsoft.com/office/drawing/2014/main" id="{E91F3A0C-1530-819A-8873-1339BCDB2209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8" y="10298517"/>
              <a:ext cx="762763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D8412C0C-BB3A-E941-1192-E2E07FFA9356}"/>
                </a:ext>
              </a:extLst>
            </p:cNvPr>
            <p:cNvSpPr txBox="1"/>
            <p:nvPr/>
          </p:nvSpPr>
          <p:spPr>
            <a:xfrm>
              <a:off x="10070847" y="9899023"/>
              <a:ext cx="1987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accent6"/>
                  </a:solidFill>
                  <a:latin typeface="Trebuchet MS" panose="020B0603020202020204" pitchFamily="34" charset="0"/>
                </a:rPr>
                <a:t>Time Line</a:t>
              </a:r>
              <a:endParaRPr kumimoji="1" lang="zh-CN" altLang="en-US" sz="3200" err="1">
                <a:solidFill>
                  <a:schemeClr val="accent6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82" name="矩形 181">
            <a:extLst>
              <a:ext uri="{FF2B5EF4-FFF2-40B4-BE49-F238E27FC236}">
                <a16:creationId xmlns:a16="http://schemas.microsoft.com/office/drawing/2014/main" id="{F1084989-EDF3-D533-CC95-AD3D230A812F}"/>
              </a:ext>
            </a:extLst>
          </p:cNvPr>
          <p:cNvSpPr/>
          <p:nvPr/>
        </p:nvSpPr>
        <p:spPr>
          <a:xfrm>
            <a:off x="23185837" y="9728670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Tile2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0662B8B5-4F43-B6F8-D8AB-38C27D3ABE63}"/>
              </a:ext>
            </a:extLst>
          </p:cNvPr>
          <p:cNvSpPr/>
          <p:nvPr/>
        </p:nvSpPr>
        <p:spPr>
          <a:xfrm>
            <a:off x="25364041" y="9748062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Tile3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88FEACD-9733-CDE1-7E9D-3B12811B5FB4}"/>
              </a:ext>
            </a:extLst>
          </p:cNvPr>
          <p:cNvSpPr/>
          <p:nvPr/>
        </p:nvSpPr>
        <p:spPr>
          <a:xfrm>
            <a:off x="27542244" y="9731357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Tile4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85" name="表格 192">
            <a:extLst>
              <a:ext uri="{FF2B5EF4-FFF2-40B4-BE49-F238E27FC236}">
                <a16:creationId xmlns:a16="http://schemas.microsoft.com/office/drawing/2014/main" id="{0A3ADF3E-B0EB-765A-D3C9-B007F7804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35326"/>
              </p:ext>
            </p:extLst>
          </p:nvPr>
        </p:nvGraphicFramePr>
        <p:xfrm>
          <a:off x="22764622" y="11414915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Tile1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Tile1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86" name="表格 185">
            <a:extLst>
              <a:ext uri="{FF2B5EF4-FFF2-40B4-BE49-F238E27FC236}">
                <a16:creationId xmlns:a16="http://schemas.microsoft.com/office/drawing/2014/main" id="{932754E2-844E-4937-181F-114BF3218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6949"/>
              </p:ext>
            </p:extLst>
          </p:nvPr>
        </p:nvGraphicFramePr>
        <p:xfrm>
          <a:off x="27114647" y="11406436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Tile3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Math</a:t>
                      </a:r>
                      <a:endParaRPr kumimoji="1" lang="zh-CN" altLang="en-US" sz="28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latinLnBrk="0" hangingPunct="1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Tile3</a:t>
                      </a:r>
                    </a:p>
                    <a:p>
                      <a:pPr marL="0" algn="ctr" defTabSz="2743200" rtl="0" eaLnBrk="1" latinLnBrk="0" hangingPunct="1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Epilogue</a:t>
                      </a:r>
                      <a:endParaRPr kumimoji="1" lang="zh-CN" altLang="en-US" sz="28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87" name="表格 192">
            <a:extLst>
              <a:ext uri="{FF2B5EF4-FFF2-40B4-BE49-F238E27FC236}">
                <a16:creationId xmlns:a16="http://schemas.microsoft.com/office/drawing/2014/main" id="{42495808-9B26-9457-0E6D-5AE78622C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1002"/>
              </p:ext>
            </p:extLst>
          </p:nvPr>
        </p:nvGraphicFramePr>
        <p:xfrm>
          <a:off x="24936443" y="13045970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Tile2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Tile2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88" name="表格 192">
            <a:extLst>
              <a:ext uri="{FF2B5EF4-FFF2-40B4-BE49-F238E27FC236}">
                <a16:creationId xmlns:a16="http://schemas.microsoft.com/office/drawing/2014/main" id="{1A3B47FC-7A2A-6AA8-D5E9-E5EE491FA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27552"/>
              </p:ext>
            </p:extLst>
          </p:nvPr>
        </p:nvGraphicFramePr>
        <p:xfrm>
          <a:off x="29296180" y="13045970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Tile4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Tile4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cxnSp>
        <p:nvCxnSpPr>
          <p:cNvPr id="189" name="直线连接符 188">
            <a:extLst>
              <a:ext uri="{FF2B5EF4-FFF2-40B4-BE49-F238E27FC236}">
                <a16:creationId xmlns:a16="http://schemas.microsoft.com/office/drawing/2014/main" id="{2E64E18D-33EE-9D27-1E3F-B3C31E636977}"/>
              </a:ext>
            </a:extLst>
          </p:cNvPr>
          <p:cNvCxnSpPr>
            <a:cxnSpLocks/>
          </p:cNvCxnSpPr>
          <p:nvPr/>
        </p:nvCxnSpPr>
        <p:spPr>
          <a:xfrm>
            <a:off x="17232700" y="14339496"/>
            <a:ext cx="16396566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>
            <a:extLst>
              <a:ext uri="{FF2B5EF4-FFF2-40B4-BE49-F238E27FC236}">
                <a16:creationId xmlns:a16="http://schemas.microsoft.com/office/drawing/2014/main" id="{10499205-126D-D244-6687-4891ADFF8AA5}"/>
              </a:ext>
            </a:extLst>
          </p:cNvPr>
          <p:cNvSpPr txBox="1"/>
          <p:nvPr/>
        </p:nvSpPr>
        <p:spPr>
          <a:xfrm>
            <a:off x="16908883" y="5895040"/>
            <a:ext cx="14304513" cy="29557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The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peak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perf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of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Hopper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is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up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to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6x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faster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than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Ampere,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but the bandwidth has not increased so much.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Overlapping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between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data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movement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and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math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instructions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as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much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as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possible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is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 vital 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for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good</a:t>
            </a:r>
            <a:r>
              <a:rPr kumimoji="1" lang="zh-CN" altLang="en-US" sz="320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bg1"/>
                </a:solidFill>
                <a:latin typeface="+mn-ea"/>
              </a:rPr>
              <a:t>performance.</a:t>
            </a:r>
            <a:endParaRPr lang="en-US" altLang="zh-CN" sz="3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5" name="Text Placeholder 1">
            <a:extLst>
              <a:ext uri="{FF2B5EF4-FFF2-40B4-BE49-F238E27FC236}">
                <a16:creationId xmlns:a16="http://schemas.microsoft.com/office/drawing/2014/main" id="{AF08179D-B9C5-9341-8B2E-F26D8EAB0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Better</a:t>
            </a:r>
            <a:r>
              <a:rPr lang="zh-CN" altLang="en-US"/>
              <a:t> </a:t>
            </a:r>
            <a:r>
              <a:rPr lang="en-US" altLang="zh-CN"/>
              <a:t>overlapping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movement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math</a:t>
            </a:r>
            <a:r>
              <a:rPr lang="zh-CN" altLang="en-US"/>
              <a:t> </a:t>
            </a:r>
            <a:r>
              <a:rPr lang="en-US" altLang="zh-CN"/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88904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600"/>
    </mc:Choice>
    <mc:Fallback>
      <p:transition advTm="156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use</a:t>
            </a:r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C7B657-B09D-CED2-C0A6-C79273AB6F42}"/>
              </a:ext>
            </a:extLst>
          </p:cNvPr>
          <p:cNvGrpSpPr/>
          <p:nvPr/>
        </p:nvGrpSpPr>
        <p:grpSpPr>
          <a:xfrm>
            <a:off x="3968153" y="2974115"/>
            <a:ext cx="24169241" cy="5534638"/>
            <a:chOff x="9397755" y="15039115"/>
            <a:chExt cx="20093629" cy="5534638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5F6BE5AB-9EA2-C168-0584-4FEB935C226F}"/>
                </a:ext>
              </a:extLst>
            </p:cNvPr>
            <p:cNvSpPr/>
            <p:nvPr/>
          </p:nvSpPr>
          <p:spPr>
            <a:xfrm>
              <a:off x="9397755" y="15039115"/>
              <a:ext cx="2479771" cy="3689151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58B5A71F-B8F1-D03B-BA8F-E72C0D6598FD}"/>
                </a:ext>
              </a:extLst>
            </p:cNvPr>
            <p:cNvSpPr/>
            <p:nvPr/>
          </p:nvSpPr>
          <p:spPr>
            <a:xfrm>
              <a:off x="10936615" y="15039115"/>
              <a:ext cx="12267754" cy="3689151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409F89B3-0353-4619-609C-05E6331F02B7}"/>
                </a:ext>
              </a:extLst>
            </p:cNvPr>
            <p:cNvSpPr/>
            <p:nvPr/>
          </p:nvSpPr>
          <p:spPr>
            <a:xfrm>
              <a:off x="13416385" y="15039115"/>
              <a:ext cx="16074999" cy="3689151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FB76A36-EF38-785D-9C81-E93B9EC00A02}"/>
                </a:ext>
              </a:extLst>
            </p:cNvPr>
            <p:cNvSpPr txBox="1"/>
            <p:nvPr/>
          </p:nvSpPr>
          <p:spPr>
            <a:xfrm>
              <a:off x="11407979" y="15113347"/>
              <a:ext cx="14838688" cy="54604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For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float16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data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type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only(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n-ea"/>
                </a:rPr>
                <a:t>OpenAI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folks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added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the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support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of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FP8/BF16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already)</a:t>
              </a:r>
            </a:p>
            <a:p>
              <a:pPr marL="457200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Hopper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features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is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disabled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by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default.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</a:p>
            <a:p>
              <a:pPr marL="914400" lvl="1" indent="-457200">
                <a:lnSpc>
                  <a:spcPct val="200000"/>
                </a:lnSpc>
                <a:buFont typeface="Wingdings" pitchFamily="2" charset="2"/>
                <a:buChar char="l"/>
              </a:pPr>
              <a:r>
                <a:rPr kumimoji="1" lang="en-US" altLang="zh-CN" sz="3600" i="1" dirty="0">
                  <a:solidFill>
                    <a:schemeClr val="bg1"/>
                  </a:solidFill>
                  <a:latin typeface="+mn-ea"/>
                </a:rPr>
                <a:t>export</a:t>
              </a:r>
              <a:r>
                <a:rPr kumimoji="1" lang="zh-CN" altLang="en-US" sz="3600" i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i="1" dirty="0">
                  <a:solidFill>
                    <a:schemeClr val="bg1"/>
                  </a:solidFill>
                  <a:latin typeface="+mn-ea"/>
                </a:rPr>
                <a:t>ENABLE_TMA=on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and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i="1" dirty="0">
                  <a:solidFill>
                    <a:schemeClr val="bg1"/>
                  </a:solidFill>
                  <a:latin typeface="+mn-ea"/>
                </a:rPr>
                <a:t>export</a:t>
              </a:r>
              <a:r>
                <a:rPr kumimoji="1" lang="zh-CN" altLang="en-US" sz="3600" i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i="1" dirty="0">
                  <a:solidFill>
                    <a:schemeClr val="bg1"/>
                  </a:solidFill>
                  <a:latin typeface="+mn-ea"/>
                </a:rPr>
                <a:t>ENABLE_MMA_V3=on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to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n-ea"/>
                </a:rPr>
                <a:t>enable</a:t>
              </a:r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C39DE79-EE83-2FE6-51E8-6F85288CE1B5}"/>
              </a:ext>
            </a:extLst>
          </p:cNvPr>
          <p:cNvSpPr txBox="1"/>
          <p:nvPr/>
        </p:nvSpPr>
        <p:spPr>
          <a:xfrm>
            <a:off x="875698" y="18848515"/>
            <a:ext cx="51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sz="2800" i="1">
                <a:solidFill>
                  <a:schemeClr val="bg2">
                    <a:lumMod val="50000"/>
                  </a:schemeClr>
                </a:solidFill>
                <a:latin typeface="+mn-ea"/>
              </a:rPr>
              <a:t>https://</a:t>
            </a:r>
            <a:r>
              <a:rPr kumimoji="1" lang="en" altLang="zh-CN" sz="2800" i="1" err="1">
                <a:solidFill>
                  <a:schemeClr val="bg2">
                    <a:lumMod val="50000"/>
                  </a:schemeClr>
                </a:solidFill>
                <a:latin typeface="+mn-ea"/>
              </a:rPr>
              <a:t>github.com</a:t>
            </a:r>
            <a:r>
              <a:rPr kumimoji="1" lang="en" altLang="zh-CN" sz="2800" i="1">
                <a:solidFill>
                  <a:schemeClr val="bg2">
                    <a:lumMod val="50000"/>
                  </a:schemeClr>
                </a:solidFill>
                <a:latin typeface="+mn-ea"/>
              </a:rPr>
              <a:t>/</a:t>
            </a:r>
            <a:r>
              <a:rPr kumimoji="1" lang="en" altLang="zh-CN" sz="2800" i="1" err="1">
                <a:solidFill>
                  <a:schemeClr val="bg2">
                    <a:lumMod val="50000"/>
                  </a:schemeClr>
                </a:solidFill>
                <a:latin typeface="+mn-ea"/>
              </a:rPr>
              <a:t>openai</a:t>
            </a:r>
            <a:r>
              <a:rPr kumimoji="1" lang="en" altLang="zh-CN" sz="2800" i="1">
                <a:solidFill>
                  <a:schemeClr val="bg2">
                    <a:lumMod val="50000"/>
                  </a:schemeClr>
                </a:solidFill>
                <a:latin typeface="+mn-ea"/>
              </a:rPr>
              <a:t>/triton</a:t>
            </a:r>
            <a:endParaRPr kumimoji="1" lang="zh-CN" altLang="en-US" sz="2800" i="1" err="1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图片 4" descr="文本&#10;&#10;描述已自动生成">
            <a:extLst>
              <a:ext uri="{FF2B5EF4-FFF2-40B4-BE49-F238E27FC236}">
                <a16:creationId xmlns:a16="http://schemas.microsoft.com/office/drawing/2014/main" id="{1310B6CE-C759-EB0C-1E2E-E0A027D05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01" y="7093098"/>
            <a:ext cx="11471799" cy="12379235"/>
          </a:xfrm>
          <a:prstGeom prst="rect">
            <a:avLst/>
          </a:prstGeom>
        </p:spPr>
      </p:pic>
      <p:grpSp>
        <p:nvGrpSpPr>
          <p:cNvPr id="5" name="组合 8">
            <a:extLst>
              <a:ext uri="{FF2B5EF4-FFF2-40B4-BE49-F238E27FC236}">
                <a16:creationId xmlns:a16="http://schemas.microsoft.com/office/drawing/2014/main" id="{E2FF48C9-217A-779B-1C65-68A5EDBA8E6B}"/>
              </a:ext>
            </a:extLst>
          </p:cNvPr>
          <p:cNvGrpSpPr/>
          <p:nvPr/>
        </p:nvGrpSpPr>
        <p:grpSpPr>
          <a:xfrm rot="16200000">
            <a:off x="15759460" y="11542693"/>
            <a:ext cx="969444" cy="1303355"/>
            <a:chOff x="8216214" y="10785837"/>
            <a:chExt cx="1320800" cy="1625599"/>
          </a:xfrm>
        </p:grpSpPr>
        <p:sp>
          <p:nvSpPr>
            <p:cNvPr id="6" name="燕尾形 9">
              <a:extLst>
                <a:ext uri="{FF2B5EF4-FFF2-40B4-BE49-F238E27FC236}">
                  <a16:creationId xmlns:a16="http://schemas.microsoft.com/office/drawing/2014/main" id="{2A1264C5-31D9-0D17-C28E-D907D247D7CE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" name="燕尾形 15">
              <a:extLst>
                <a:ext uri="{FF2B5EF4-FFF2-40B4-BE49-F238E27FC236}">
                  <a16:creationId xmlns:a16="http://schemas.microsoft.com/office/drawing/2014/main" id="{55F5BF4D-0C7F-0317-6272-CA8D80869FEC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9" name="组合 19">
            <a:extLst>
              <a:ext uri="{FF2B5EF4-FFF2-40B4-BE49-F238E27FC236}">
                <a16:creationId xmlns:a16="http://schemas.microsoft.com/office/drawing/2014/main" id="{6FF7D260-A97F-6374-BE54-F1400CE24BCC}"/>
              </a:ext>
            </a:extLst>
          </p:cNvPr>
          <p:cNvGrpSpPr/>
          <p:nvPr/>
        </p:nvGrpSpPr>
        <p:grpSpPr>
          <a:xfrm>
            <a:off x="19205429" y="7093098"/>
            <a:ext cx="10258571" cy="12949721"/>
            <a:chOff x="19590977" y="3726688"/>
            <a:chExt cx="13760212" cy="15439925"/>
          </a:xfrm>
        </p:grpSpPr>
        <p:pic>
          <p:nvPicPr>
            <p:cNvPr id="10" name="图片 7" descr="文本&#10;&#10;描述已自动生成">
              <a:extLst>
                <a:ext uri="{FF2B5EF4-FFF2-40B4-BE49-F238E27FC236}">
                  <a16:creationId xmlns:a16="http://schemas.microsoft.com/office/drawing/2014/main" id="{42E209AC-2B12-9FC3-9947-C443412A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0977" y="3726688"/>
              <a:ext cx="13760212" cy="15439925"/>
            </a:xfrm>
            <a:prstGeom prst="rect">
              <a:avLst/>
            </a:prstGeom>
          </p:spPr>
        </p:pic>
        <p:sp>
          <p:nvSpPr>
            <p:cNvPr id="16" name="圆角矩形 16">
              <a:extLst>
                <a:ext uri="{FF2B5EF4-FFF2-40B4-BE49-F238E27FC236}">
                  <a16:creationId xmlns:a16="http://schemas.microsoft.com/office/drawing/2014/main" id="{1A437C33-E829-4C50-227F-EA10FEEF4AF6}"/>
                </a:ext>
              </a:extLst>
            </p:cNvPr>
            <p:cNvSpPr/>
            <p:nvPr/>
          </p:nvSpPr>
          <p:spPr>
            <a:xfrm>
              <a:off x="26093271" y="5139123"/>
              <a:ext cx="6798838" cy="584344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圆角矩形 17">
              <a:extLst>
                <a:ext uri="{FF2B5EF4-FFF2-40B4-BE49-F238E27FC236}">
                  <a16:creationId xmlns:a16="http://schemas.microsoft.com/office/drawing/2014/main" id="{ADECE3D7-CF4E-3122-6252-7F6C09ECD983}"/>
                </a:ext>
              </a:extLst>
            </p:cNvPr>
            <p:cNvSpPr/>
            <p:nvPr/>
          </p:nvSpPr>
          <p:spPr>
            <a:xfrm>
              <a:off x="22181671" y="12809923"/>
              <a:ext cx="2778062" cy="567410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8" name="圆角矩形 18">
              <a:extLst>
                <a:ext uri="{FF2B5EF4-FFF2-40B4-BE49-F238E27FC236}">
                  <a16:creationId xmlns:a16="http://schemas.microsoft.com/office/drawing/2014/main" id="{DBA3DB19-15A2-4387-D21E-8BE48F36EDCE}"/>
                </a:ext>
              </a:extLst>
            </p:cNvPr>
            <p:cNvSpPr/>
            <p:nvPr/>
          </p:nvSpPr>
          <p:spPr>
            <a:xfrm>
              <a:off x="22740471" y="16313769"/>
              <a:ext cx="1880596" cy="567410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38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6985"/>
    </mc:Choice>
    <mc:Fallback>
      <p:transition advTm="3698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E0B866-8D5C-ABB7-396A-E5AC69D4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78735"/>
              </p:ext>
            </p:extLst>
          </p:nvPr>
        </p:nvGraphicFramePr>
        <p:xfrm>
          <a:off x="18651265" y="7034764"/>
          <a:ext cx="15895909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54">
                  <a:extLst>
                    <a:ext uri="{9D8B030D-6E8A-4147-A177-3AD203B41FA5}">
                      <a16:colId xmlns:a16="http://schemas.microsoft.com/office/drawing/2014/main" val="2906691046"/>
                    </a:ext>
                  </a:extLst>
                </a:gridCol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 b="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Motivation</a:t>
                      </a:r>
                      <a:endParaRPr lang="en-US" sz="4000" b="0">
                        <a:solidFill>
                          <a:schemeClr val="bg1"/>
                        </a:solidFill>
                        <a:latin typeface="NVIDIA Sans Medium" panose="020B0603020203020204" pitchFamily="34" charset="0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New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features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&amp;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API</a:t>
                      </a:r>
                      <a:r>
                        <a:rPr kumimoji="0" lang="zh-CN" alt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Changes</a:t>
                      </a:r>
                      <a:endParaRPr kumimoji="0" lang="en-US" sz="4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Dialects &amp; Pass pipelines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Performance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Plans for the future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37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43F418-8875-D8F7-3CC1-B6DE2F73A307}"/>
              </a:ext>
            </a:extLst>
          </p:cNvPr>
          <p:cNvSpPr txBox="1"/>
          <p:nvPr/>
        </p:nvSpPr>
        <p:spPr>
          <a:xfrm>
            <a:off x="19524558" y="5853147"/>
            <a:ext cx="11248985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013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223"/>
    </mc:Choice>
    <mc:Fallback>
      <p:transition advTm="52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0A2D-F04F-6087-F476-5D3B04BB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FC645-84DC-05F1-AF1D-822E8CA69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1CFC2-D055-F2B7-1F4E-3ECF7EF8E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5400" dirty="0"/>
              <a:t>Great</a:t>
            </a:r>
            <a:r>
              <a:rPr lang="zh-CN" altLang="en-US" sz="5400" dirty="0"/>
              <a:t> </a:t>
            </a:r>
            <a:r>
              <a:rPr lang="en-US" altLang="zh-CN" sz="5400" dirty="0"/>
              <a:t>collaboration</a:t>
            </a:r>
            <a:r>
              <a:rPr lang="zh-CN" altLang="en-US" sz="5400" dirty="0"/>
              <a:t> </a:t>
            </a:r>
            <a:r>
              <a:rPr lang="en-US" altLang="zh-CN" sz="5400" dirty="0"/>
              <a:t>between</a:t>
            </a:r>
            <a:r>
              <a:rPr lang="zh-CN" altLang="en-US" sz="5400" dirty="0"/>
              <a:t> </a:t>
            </a:r>
            <a:r>
              <a:rPr lang="en-US" altLang="zh-CN" sz="5400" dirty="0"/>
              <a:t>NVIDIA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 err="1"/>
              <a:t>OpenAI</a:t>
            </a:r>
            <a:endParaRPr lang="en-CN" sz="5400" dirty="0"/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D537E31B-189C-EA5D-9AB0-D6CDBBB6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99" y="7272097"/>
            <a:ext cx="27228698" cy="103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311"/>
    </mc:Choice>
    <mc:Fallback>
      <p:transition advTm="2031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27529C4-A7F1-6E00-F3A9-757DF692C809}"/>
              </a:ext>
            </a:extLst>
          </p:cNvPr>
          <p:cNvGrpSpPr/>
          <p:nvPr/>
        </p:nvGrpSpPr>
        <p:grpSpPr>
          <a:xfrm>
            <a:off x="10720813" y="4574778"/>
            <a:ext cx="17482329" cy="8619476"/>
            <a:chOff x="8993884" y="4494880"/>
            <a:chExt cx="17482329" cy="8619476"/>
          </a:xfrm>
        </p:grpSpPr>
        <p:pic>
          <p:nvPicPr>
            <p:cNvPr id="40" name="图片 39" descr="文本&#10;&#10;描述已自动生成">
              <a:extLst>
                <a:ext uri="{FF2B5EF4-FFF2-40B4-BE49-F238E27FC236}">
                  <a16:creationId xmlns:a16="http://schemas.microsoft.com/office/drawing/2014/main" id="{F6427EE5-1E6A-6474-086D-1F4B932B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884" y="4494880"/>
              <a:ext cx="17482329" cy="8619476"/>
            </a:xfrm>
            <a:prstGeom prst="rect">
              <a:avLst/>
            </a:prstGeom>
          </p:spPr>
        </p:pic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DA143179-63AD-AD2B-5447-9D6BE4F7DD92}"/>
                </a:ext>
              </a:extLst>
            </p:cNvPr>
            <p:cNvSpPr/>
            <p:nvPr/>
          </p:nvSpPr>
          <p:spPr>
            <a:xfrm>
              <a:off x="9531241" y="5423853"/>
              <a:ext cx="2647493" cy="638282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66" name="Text Placeholder 1">
            <a:extLst>
              <a:ext uri="{FF2B5EF4-FFF2-40B4-BE49-F238E27FC236}">
                <a16:creationId xmlns:a16="http://schemas.microsoft.com/office/drawing/2014/main" id="{1E8A40CE-D21D-54E6-6FB7-7C7A5B67E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Frontend</a:t>
            </a:r>
            <a:endParaRPr lang="en-US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DC5DC1DE-BCB1-66AC-457B-F9AC99EB0BD1}"/>
              </a:ext>
            </a:extLst>
          </p:cNvPr>
          <p:cNvSpPr/>
          <p:nvPr/>
        </p:nvSpPr>
        <p:spPr>
          <a:xfrm>
            <a:off x="3647139" y="15892658"/>
            <a:ext cx="9521999" cy="3210173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81B3ED1-F98A-7706-8135-C4A526778496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0AB75D30-4DCB-251E-6B37-50AA6540F549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右箭头 17">
              <a:extLst>
                <a:ext uri="{FF2B5EF4-FFF2-40B4-BE49-F238E27FC236}">
                  <a16:creationId xmlns:a16="http://schemas.microsoft.com/office/drawing/2014/main" id="{EE661BB4-DDC8-8F75-337A-754BAD2B54FE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右箭头 19">
              <a:extLst>
                <a:ext uri="{FF2B5EF4-FFF2-40B4-BE49-F238E27FC236}">
                  <a16:creationId xmlns:a16="http://schemas.microsoft.com/office/drawing/2014/main" id="{09B595C5-90DA-985E-77CE-6FE1BE766D93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右箭头 20">
              <a:extLst>
                <a:ext uri="{FF2B5EF4-FFF2-40B4-BE49-F238E27FC236}">
                  <a16:creationId xmlns:a16="http://schemas.microsoft.com/office/drawing/2014/main" id="{7E8541F9-2C44-E7D5-30B2-5F7A31FF8543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7E8B5716-F917-919A-2BBD-B0E044CD29E1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4" name="右箭头 53">
              <a:extLst>
                <a:ext uri="{FF2B5EF4-FFF2-40B4-BE49-F238E27FC236}">
                  <a16:creationId xmlns:a16="http://schemas.microsoft.com/office/drawing/2014/main" id="{50BA08E2-D28F-4B0A-A0CE-98B341819EC8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7" name="圆角矩形 66">
              <a:extLst>
                <a:ext uri="{FF2B5EF4-FFF2-40B4-BE49-F238E27FC236}">
                  <a16:creationId xmlns:a16="http://schemas.microsoft.com/office/drawing/2014/main" id="{EBFDA36A-D885-8247-CDEF-1CE15A8FB624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0" name="圆角矩形 69">
              <a:extLst>
                <a:ext uri="{FF2B5EF4-FFF2-40B4-BE49-F238E27FC236}">
                  <a16:creationId xmlns:a16="http://schemas.microsoft.com/office/drawing/2014/main" id="{7BC121F8-F196-EB22-D6FE-D7B274518C7A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CA1EABD3-AA18-C3A8-4980-20ABA3A0A1A2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圆角矩形 71">
              <a:extLst>
                <a:ext uri="{FF2B5EF4-FFF2-40B4-BE49-F238E27FC236}">
                  <a16:creationId xmlns:a16="http://schemas.microsoft.com/office/drawing/2014/main" id="{CDCA690B-4216-E619-208D-DAB5C9FC3608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圆角矩形 72">
              <a:extLst>
                <a:ext uri="{FF2B5EF4-FFF2-40B4-BE49-F238E27FC236}">
                  <a16:creationId xmlns:a16="http://schemas.microsoft.com/office/drawing/2014/main" id="{4D7918FA-9088-05DE-03BA-C478F111B524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29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30"/>
    </mc:Choice>
    <mc:Fallback>
      <p:transition advTm="1003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23DD67E6-B2A2-5AB3-B4E2-EAD1868332BE}"/>
              </a:ext>
            </a:extLst>
          </p:cNvPr>
          <p:cNvSpPr/>
          <p:nvPr/>
        </p:nvSpPr>
        <p:spPr>
          <a:xfrm>
            <a:off x="18610064" y="16020279"/>
            <a:ext cx="10419853" cy="292466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F09E9-95E6-1AB5-5692-D4F1D8208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New</a:t>
            </a:r>
            <a:r>
              <a:rPr lang="zh-CN" altLang="en-US"/>
              <a:t> </a:t>
            </a:r>
            <a:r>
              <a:rPr lang="en-US" altLang="zh-CN"/>
              <a:t>added</a:t>
            </a:r>
            <a:r>
              <a:rPr lang="zh-CN" altLang="en-US"/>
              <a:t> </a:t>
            </a:r>
            <a:r>
              <a:rPr lang="en-US" altLang="zh-CN"/>
              <a:t>dialects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attributes</a:t>
            </a:r>
            <a:endParaRPr 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9DE1E07-63EE-C222-DA78-E28CA3FD9947}"/>
              </a:ext>
            </a:extLst>
          </p:cNvPr>
          <p:cNvGrpSpPr/>
          <p:nvPr/>
        </p:nvGrpSpPr>
        <p:grpSpPr>
          <a:xfrm>
            <a:off x="3405192" y="9518444"/>
            <a:ext cx="16011222" cy="3221007"/>
            <a:chOff x="3666831" y="6134653"/>
            <a:chExt cx="16011222" cy="3221007"/>
          </a:xfrm>
        </p:grpSpPr>
        <p:pic>
          <p:nvPicPr>
            <p:cNvPr id="49" name="图片 48" descr="文本&#10;&#10;描述已自动生成">
              <a:extLst>
                <a:ext uri="{FF2B5EF4-FFF2-40B4-BE49-F238E27FC236}">
                  <a16:creationId xmlns:a16="http://schemas.microsoft.com/office/drawing/2014/main" id="{40096666-A047-5975-A19E-178BC2967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831" y="6134653"/>
              <a:ext cx="16011222" cy="3221007"/>
            </a:xfrm>
            <a:prstGeom prst="rect">
              <a:avLst/>
            </a:prstGeom>
          </p:spPr>
        </p:pic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FE0D3FD4-0C70-0FBA-E97B-FFF98B6A0301}"/>
                </a:ext>
              </a:extLst>
            </p:cNvPr>
            <p:cNvSpPr/>
            <p:nvPr/>
          </p:nvSpPr>
          <p:spPr>
            <a:xfrm>
              <a:off x="7785146" y="7218415"/>
              <a:ext cx="10141878" cy="405050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FC0906BF-D51B-4779-F763-06CC8F872E60}"/>
                </a:ext>
              </a:extLst>
            </p:cNvPr>
            <p:cNvSpPr/>
            <p:nvPr/>
          </p:nvSpPr>
          <p:spPr>
            <a:xfrm>
              <a:off x="11672442" y="8525368"/>
              <a:ext cx="4448092" cy="600550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98302EEF-E133-FBFF-13B7-9D581DC22638}"/>
                </a:ext>
              </a:extLst>
            </p:cNvPr>
            <p:cNvSpPr/>
            <p:nvPr/>
          </p:nvSpPr>
          <p:spPr>
            <a:xfrm>
              <a:off x="7785146" y="7657332"/>
              <a:ext cx="3052187" cy="405050"/>
            </a:xfrm>
            <a:prstGeom prst="round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aphicFrame>
        <p:nvGraphicFramePr>
          <p:cNvPr id="57" name="表格 57">
            <a:extLst>
              <a:ext uri="{FF2B5EF4-FFF2-40B4-BE49-F238E27FC236}">
                <a16:creationId xmlns:a16="http://schemas.microsoft.com/office/drawing/2014/main" id="{3464B2CC-A524-0126-5A57-872476CB1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49075"/>
              </p:ext>
            </p:extLst>
          </p:nvPr>
        </p:nvGraphicFramePr>
        <p:xfrm>
          <a:off x="20127642" y="4442977"/>
          <a:ext cx="13030077" cy="774285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707778">
                  <a:extLst>
                    <a:ext uri="{9D8B030D-6E8A-4147-A177-3AD203B41FA5}">
                      <a16:colId xmlns:a16="http://schemas.microsoft.com/office/drawing/2014/main" val="2061771484"/>
                    </a:ext>
                  </a:extLst>
                </a:gridCol>
                <a:gridCol w="8322299">
                  <a:extLst>
                    <a:ext uri="{9D8B030D-6E8A-4147-A177-3AD203B41FA5}">
                      <a16:colId xmlns:a16="http://schemas.microsoft.com/office/drawing/2014/main" val="908670547"/>
                    </a:ext>
                  </a:extLst>
                </a:gridCol>
              </a:tblGrid>
              <a:tr h="77799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36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zh-CN" altLang="en-US" sz="36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6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added</a:t>
                      </a:r>
                      <a:r>
                        <a:rPr lang="zh-CN" altLang="en-US" sz="36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6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operations</a:t>
                      </a:r>
                      <a:endParaRPr lang="zh-CN" altLang="en-US" sz="360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320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74584"/>
                  </a:ext>
                </a:extLst>
              </a:tr>
              <a:tr h="1889405">
                <a:tc>
                  <a:txBody>
                    <a:bodyPr/>
                    <a:lstStyle/>
                    <a:p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</a:t>
                      </a:r>
                      <a:r>
                        <a:rPr lang="en" altLang="zh-CN" sz="320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arrier</a:t>
                      </a:r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sz="320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AllocMBarrierOp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ExtractMBarrierOp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MBarrierWaitOp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MBarrierArriveOp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ClusterArriveOp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ClusterWaitOp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3200" i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08236"/>
                  </a:ext>
                </a:extLst>
              </a:tr>
              <a:tr h="1296651">
                <a:tc>
                  <a:txBody>
                    <a:bodyPr/>
                    <a:lstStyle/>
                    <a:p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TMA</a:t>
                      </a:r>
                      <a:endParaRPr lang="zh-CN" altLang="en-US" sz="320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InsertSliceAsyncV2Op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StoreAsyncOp</a:t>
                      </a:r>
                      <a:endParaRPr lang="zh-CN" altLang="en-US" sz="3200" i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55507"/>
                  </a:ext>
                </a:extLst>
              </a:tr>
              <a:tr h="703896">
                <a:tc>
                  <a:txBody>
                    <a:bodyPr/>
                    <a:lstStyle/>
                    <a:p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WGMMA</a:t>
                      </a:r>
                      <a:endParaRPr lang="zh-CN" altLang="en-US" sz="320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DotAsyncOp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DotWaitOp</a:t>
                      </a:r>
                      <a:endParaRPr lang="zh-CN" altLang="en-US" sz="3200" i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812009"/>
                  </a:ext>
                </a:extLst>
              </a:tr>
              <a:tr h="3074914">
                <a:tc>
                  <a:txBody>
                    <a:bodyPr/>
                    <a:lstStyle/>
                    <a:p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For</a:t>
                      </a:r>
                      <a:r>
                        <a:rPr lang="zh-CN" altLang="en-US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Warp</a:t>
                      </a:r>
                      <a:r>
                        <a:rPr lang="zh-CN" altLang="en-US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Specialization</a:t>
                      </a:r>
                      <a:endParaRPr lang="zh-CN" altLang="en-US" sz="320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ProducerAcquireOp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ProducerCommitOp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ConsumerWaitOp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ConsumerReleaseOp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LockOp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zh-CN" sz="3200" i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UnlockOp</a:t>
                      </a:r>
                      <a:r>
                        <a:rPr lang="zh-CN" altLang="en-US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3200" i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en" altLang="zh-CN" sz="3200" i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942604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3E0356A5-7F0B-B279-9764-CDF14B2301C9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84" name="圆角矩形 83">
              <a:extLst>
                <a:ext uri="{FF2B5EF4-FFF2-40B4-BE49-F238E27FC236}">
                  <a16:creationId xmlns:a16="http://schemas.microsoft.com/office/drawing/2014/main" id="{A8B3896A-530E-D7ED-D96F-E744BEA33524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右箭头 84">
              <a:extLst>
                <a:ext uri="{FF2B5EF4-FFF2-40B4-BE49-F238E27FC236}">
                  <a16:creationId xmlns:a16="http://schemas.microsoft.com/office/drawing/2014/main" id="{5751C4AF-33FF-5DE3-19B0-AD892E9FA349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6" name="右箭头 85">
              <a:extLst>
                <a:ext uri="{FF2B5EF4-FFF2-40B4-BE49-F238E27FC236}">
                  <a16:creationId xmlns:a16="http://schemas.microsoft.com/office/drawing/2014/main" id="{6BC24971-0BDE-DB43-CCA8-B7E70D478149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7" name="右箭头 86">
              <a:extLst>
                <a:ext uri="{FF2B5EF4-FFF2-40B4-BE49-F238E27FC236}">
                  <a16:creationId xmlns:a16="http://schemas.microsoft.com/office/drawing/2014/main" id="{C1A0D2E0-32D7-713C-92DF-03F22A6E5AF6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8" name="右箭头 87">
              <a:extLst>
                <a:ext uri="{FF2B5EF4-FFF2-40B4-BE49-F238E27FC236}">
                  <a16:creationId xmlns:a16="http://schemas.microsoft.com/office/drawing/2014/main" id="{82C19F22-77A8-721A-4871-656D2B6F4237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9" name="右箭头 88">
              <a:extLst>
                <a:ext uri="{FF2B5EF4-FFF2-40B4-BE49-F238E27FC236}">
                  <a16:creationId xmlns:a16="http://schemas.microsoft.com/office/drawing/2014/main" id="{43BDAC38-3081-0A6C-151E-17C4FADC111D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E63DB065-5F64-FF99-09AC-04B298C73920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1" name="圆角矩形 90">
              <a:extLst>
                <a:ext uri="{FF2B5EF4-FFF2-40B4-BE49-F238E27FC236}">
                  <a16:creationId xmlns:a16="http://schemas.microsoft.com/office/drawing/2014/main" id="{D4F62816-F56B-C689-4E5B-931C1B19E5B4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圆角矩形 91">
              <a:extLst>
                <a:ext uri="{FF2B5EF4-FFF2-40B4-BE49-F238E27FC236}">
                  <a16:creationId xmlns:a16="http://schemas.microsoft.com/office/drawing/2014/main" id="{CF4A8ED7-3EA9-9012-1113-7CC7FFDB9E2C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圆角矩形 92">
              <a:extLst>
                <a:ext uri="{FF2B5EF4-FFF2-40B4-BE49-F238E27FC236}">
                  <a16:creationId xmlns:a16="http://schemas.microsoft.com/office/drawing/2014/main" id="{F0B69B24-8716-3566-C355-C3B6CD90A119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圆角矩形 93">
              <a:extLst>
                <a:ext uri="{FF2B5EF4-FFF2-40B4-BE49-F238E27FC236}">
                  <a16:creationId xmlns:a16="http://schemas.microsoft.com/office/drawing/2014/main" id="{9563670A-64E7-E7B1-4758-C65F1E0DE564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EBD1B526-5A1A-ADB7-6209-596A7B28EB3F}"/>
              </a:ext>
            </a:extLst>
          </p:cNvPr>
          <p:cNvSpPr/>
          <p:nvPr/>
        </p:nvSpPr>
        <p:spPr>
          <a:xfrm>
            <a:off x="3163990" y="4442977"/>
            <a:ext cx="1999693" cy="3813745"/>
          </a:xfrm>
          <a:prstGeom prst="roundRect">
            <a:avLst>
              <a:gd name="adj" fmla="val 3282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DE5688F4-2259-4080-09F7-1AB4081FCEF9}"/>
              </a:ext>
            </a:extLst>
          </p:cNvPr>
          <p:cNvSpPr/>
          <p:nvPr/>
        </p:nvSpPr>
        <p:spPr>
          <a:xfrm>
            <a:off x="4116420" y="4442977"/>
            <a:ext cx="11104566" cy="3813745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BD34069F-722D-F938-6676-F9D4A568198B}"/>
              </a:ext>
            </a:extLst>
          </p:cNvPr>
          <p:cNvSpPr/>
          <p:nvPr/>
        </p:nvSpPr>
        <p:spPr>
          <a:xfrm>
            <a:off x="6596191" y="4406125"/>
            <a:ext cx="12579021" cy="3813745"/>
          </a:xfrm>
          <a:prstGeom prst="roundRect">
            <a:avLst>
              <a:gd name="adj" fmla="val 20844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2C35E05-7FA5-EA14-AAB2-4595ACC1DC25}"/>
              </a:ext>
            </a:extLst>
          </p:cNvPr>
          <p:cNvSpPr txBox="1"/>
          <p:nvPr/>
        </p:nvSpPr>
        <p:spPr>
          <a:xfrm>
            <a:off x="4533606" y="4724163"/>
            <a:ext cx="13754394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CTA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-&gt;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CGA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BlockedEncoding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MMAEncoding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SharedEncoding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CTAsPerCGA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CTASplitNum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CTAOrder</a:t>
            </a:r>
            <a:endParaRPr kumimoji="1" lang="en-US" altLang="zh-CN" sz="3200" i="1" dirty="0">
              <a:solidFill>
                <a:schemeClr val="bg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WGMMA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MMAEncoding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SharedEncoding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versionMajor</a:t>
            </a:r>
            <a:r>
              <a:rPr kumimoji="1" lang="en-US" altLang="zh-CN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kumimoji="1" lang="zh-CN" altLang="en-US" sz="3200" dirty="0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zh-CN" sz="3200" i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n-ea"/>
              </a:rPr>
              <a:t>hasLeadingOffset</a:t>
            </a:r>
            <a:endParaRPr kumimoji="1" lang="en-US" altLang="zh-CN" sz="3200" i="1" dirty="0">
              <a:solidFill>
                <a:schemeClr val="bg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DD09349-E4DD-EDFD-328B-DE580DEEE969}"/>
              </a:ext>
            </a:extLst>
          </p:cNvPr>
          <p:cNvSpPr/>
          <p:nvPr/>
        </p:nvSpPr>
        <p:spPr>
          <a:xfrm>
            <a:off x="10522043" y="8407486"/>
            <a:ext cx="708660" cy="89614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CN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2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2487"/>
    </mc:Choice>
    <mc:Fallback>
      <p:transition advTm="7248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23DD67E6-B2A2-5AB3-B4E2-EAD1868332BE}"/>
              </a:ext>
            </a:extLst>
          </p:cNvPr>
          <p:cNvSpPr/>
          <p:nvPr/>
        </p:nvSpPr>
        <p:spPr>
          <a:xfrm>
            <a:off x="18705484" y="16113688"/>
            <a:ext cx="10419853" cy="292466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F09E9-95E6-1AB5-5692-D4F1D8208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Overview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pass</a:t>
            </a:r>
            <a:r>
              <a:rPr lang="zh-CN" altLang="en-US"/>
              <a:t> </a:t>
            </a:r>
            <a:r>
              <a:rPr lang="en-US" altLang="zh-CN"/>
              <a:t>pipelines</a:t>
            </a:r>
            <a:endParaRPr lang="en-US"/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96FAB90D-AB4D-8279-973D-8EE9D4EC60BB}"/>
              </a:ext>
            </a:extLst>
          </p:cNvPr>
          <p:cNvSpPr/>
          <p:nvPr/>
        </p:nvSpPr>
        <p:spPr>
          <a:xfrm>
            <a:off x="28944741" y="3895345"/>
            <a:ext cx="163034" cy="108000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14B3ADC2-96FC-FBAD-C637-F74D699260AB}"/>
              </a:ext>
            </a:extLst>
          </p:cNvPr>
          <p:cNvSpPr/>
          <p:nvPr/>
        </p:nvSpPr>
        <p:spPr>
          <a:xfrm>
            <a:off x="23834660" y="3916016"/>
            <a:ext cx="163034" cy="10800000"/>
          </a:xfrm>
          <a:prstGeom prst="downArrow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F32C860-C22C-5568-8E62-8D2AB5E7D923}"/>
              </a:ext>
            </a:extLst>
          </p:cNvPr>
          <p:cNvSpPr/>
          <p:nvPr/>
        </p:nvSpPr>
        <p:spPr>
          <a:xfrm>
            <a:off x="21735460" y="4326495"/>
            <a:ext cx="9430081" cy="666226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coalesce</a:t>
            </a:r>
            <a:endParaRPr kumimoji="1" lang="zh-CN" altLang="en-US" sz="32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1DBC00C-835C-929E-3D1B-6005FAF8DF3E}"/>
              </a:ext>
            </a:extLst>
          </p:cNvPr>
          <p:cNvSpPr/>
          <p:nvPr/>
        </p:nvSpPr>
        <p:spPr>
          <a:xfrm>
            <a:off x="21735460" y="5240415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plan_cta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00F84A5-6BF4-D023-7097-70BA9A76C62D}"/>
              </a:ext>
            </a:extLst>
          </p:cNvPr>
          <p:cNvSpPr/>
          <p:nvPr/>
        </p:nvSpPr>
        <p:spPr>
          <a:xfrm>
            <a:off x="21735459" y="6206336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accelerate_matmul</a:t>
            </a:r>
            <a:endParaRPr kumimoji="1" lang="zh-CN" altLang="en-US" sz="32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18FAD16-C284-D267-81EB-E670004FFE8A}"/>
              </a:ext>
            </a:extLst>
          </p:cNvPr>
          <p:cNvSpPr/>
          <p:nvPr/>
        </p:nvSpPr>
        <p:spPr>
          <a:xfrm>
            <a:off x="21735459" y="7100813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optimize_epilogue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A6A672E-2624-FE3A-28CC-322F81942ED8}"/>
              </a:ext>
            </a:extLst>
          </p:cNvPr>
          <p:cNvSpPr/>
          <p:nvPr/>
        </p:nvSpPr>
        <p:spPr>
          <a:xfrm>
            <a:off x="21756177" y="8118757"/>
            <a:ext cx="4320000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pipeline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3EDBB44-93C5-D084-0AC7-142E1A562C5E}"/>
              </a:ext>
            </a:extLst>
          </p:cNvPr>
          <p:cNvSpPr/>
          <p:nvPr/>
        </p:nvSpPr>
        <p:spPr>
          <a:xfrm>
            <a:off x="21756178" y="9136023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materialize_load_store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179C886-2DA8-724F-9F0C-5DA644DF3464}"/>
              </a:ext>
            </a:extLst>
          </p:cNvPr>
          <p:cNvSpPr/>
          <p:nvPr/>
        </p:nvSpPr>
        <p:spPr>
          <a:xfrm>
            <a:off x="21735458" y="10065310"/>
            <a:ext cx="9430081" cy="666226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prefetch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9E17C22-C638-8876-DD12-848FF9735E25}"/>
              </a:ext>
            </a:extLst>
          </p:cNvPr>
          <p:cNvSpPr/>
          <p:nvPr/>
        </p:nvSpPr>
        <p:spPr>
          <a:xfrm>
            <a:off x="21756177" y="10996420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remove_layout_conversions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0488F6E-E25C-B67D-00D2-F3D316CFE6F0}"/>
              </a:ext>
            </a:extLst>
          </p:cNvPr>
          <p:cNvSpPr/>
          <p:nvPr/>
        </p:nvSpPr>
        <p:spPr>
          <a:xfrm>
            <a:off x="21735458" y="11956790"/>
            <a:ext cx="9430081" cy="666226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reorder_instructions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A5520E0-443B-CC7F-851F-8B3797C97DF9}"/>
              </a:ext>
            </a:extLst>
          </p:cNvPr>
          <p:cNvSpPr/>
          <p:nvPr/>
        </p:nvSpPr>
        <p:spPr>
          <a:xfrm>
            <a:off x="21756177" y="12917054"/>
            <a:ext cx="9430081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fence_insertion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080BC68A-7AE2-BB2E-D9B9-45F60228C4A4}"/>
              </a:ext>
            </a:extLst>
          </p:cNvPr>
          <p:cNvSpPr/>
          <p:nvPr/>
        </p:nvSpPr>
        <p:spPr>
          <a:xfrm>
            <a:off x="26866258" y="8104064"/>
            <a:ext cx="4320000" cy="6662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Trebuchet MS" panose="020B0603020202020204" pitchFamily="34" charset="0"/>
              </a:rPr>
              <a:t>warp_specialize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278987D-C85F-0977-E1BF-E0751F5240E2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80EE45E1-592D-3E5E-369C-30E2A8ADBA3F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右箭头 120">
              <a:extLst>
                <a:ext uri="{FF2B5EF4-FFF2-40B4-BE49-F238E27FC236}">
                  <a16:creationId xmlns:a16="http://schemas.microsoft.com/office/drawing/2014/main" id="{41664C60-1EBF-83FD-7F1C-8110D8C82D14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F4E9B388-3E16-CA2A-4CD1-C99DB656E99A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3" name="右箭头 122">
              <a:extLst>
                <a:ext uri="{FF2B5EF4-FFF2-40B4-BE49-F238E27FC236}">
                  <a16:creationId xmlns:a16="http://schemas.microsoft.com/office/drawing/2014/main" id="{53F03BCD-FAF1-6AB9-0923-948DCFCBA6E0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4" name="右箭头 123">
              <a:extLst>
                <a:ext uri="{FF2B5EF4-FFF2-40B4-BE49-F238E27FC236}">
                  <a16:creationId xmlns:a16="http://schemas.microsoft.com/office/drawing/2014/main" id="{1D9F5771-D3CC-613E-7416-DE30943ED24A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5" name="右箭头 124">
              <a:extLst>
                <a:ext uri="{FF2B5EF4-FFF2-40B4-BE49-F238E27FC236}">
                  <a16:creationId xmlns:a16="http://schemas.microsoft.com/office/drawing/2014/main" id="{C3918EBA-6DBD-8EC4-4997-1728D9479187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10FE7DAF-DBB9-06EC-3DCF-00769117118D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7" name="圆角矩形 126">
              <a:extLst>
                <a:ext uri="{FF2B5EF4-FFF2-40B4-BE49-F238E27FC236}">
                  <a16:creationId xmlns:a16="http://schemas.microsoft.com/office/drawing/2014/main" id="{5AD1B493-AA8D-FC60-B1A6-9BF0EEB3BE1D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426A2E94-E4E2-0CB5-1CB0-37847956A393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9" name="圆角矩形 128">
              <a:extLst>
                <a:ext uri="{FF2B5EF4-FFF2-40B4-BE49-F238E27FC236}">
                  <a16:creationId xmlns:a16="http://schemas.microsoft.com/office/drawing/2014/main" id="{C9532F58-2E3F-D5A9-D014-E0DAA67B2CA8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0" name="圆角矩形 129">
              <a:extLst>
                <a:ext uri="{FF2B5EF4-FFF2-40B4-BE49-F238E27FC236}">
                  <a16:creationId xmlns:a16="http://schemas.microsoft.com/office/drawing/2014/main" id="{E6D7C2D2-4E42-32EC-7435-36FECD95C4D2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3" name="圆角矩形 132">
            <a:extLst>
              <a:ext uri="{FF2B5EF4-FFF2-40B4-BE49-F238E27FC236}">
                <a16:creationId xmlns:a16="http://schemas.microsoft.com/office/drawing/2014/main" id="{6BA93134-AE8D-855A-064D-6DFB0E8C84BE}"/>
              </a:ext>
            </a:extLst>
          </p:cNvPr>
          <p:cNvSpPr/>
          <p:nvPr/>
        </p:nvSpPr>
        <p:spPr>
          <a:xfrm>
            <a:off x="21735457" y="13834914"/>
            <a:ext cx="9430081" cy="666226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CSE,</a:t>
            </a:r>
            <a:r>
              <a: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DCE</a:t>
            </a:r>
            <a:r>
              <a: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  <a:endParaRPr kumimoji="1" lang="zh-CN" altLang="en-US" sz="32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DFA5B5B-BF2A-A797-C818-3F70E0E6A14B}"/>
              </a:ext>
            </a:extLst>
          </p:cNvPr>
          <p:cNvSpPr txBox="1"/>
          <p:nvPr/>
        </p:nvSpPr>
        <p:spPr>
          <a:xfrm>
            <a:off x="20958072" y="15006782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err="1">
                <a:solidFill>
                  <a:schemeClr val="tx1">
                    <a:lumMod val="65000"/>
                  </a:schemeClr>
                </a:solidFill>
                <a:latin typeface="+mn-ea"/>
              </a:rPr>
              <a:t>enable_warp_specialization</a:t>
            </a:r>
            <a:r>
              <a:rPr kumimoji="1" lang="en-US" altLang="zh-CN" sz="2800" dirty="0">
                <a:solidFill>
                  <a:schemeClr val="tx1">
                    <a:lumMod val="65000"/>
                  </a:schemeClr>
                </a:solidFill>
                <a:latin typeface="+mn-ea"/>
              </a:rPr>
              <a:t>=False</a:t>
            </a:r>
            <a:endParaRPr kumimoji="1" lang="zh-CN" altLang="en-US" sz="2800" dirty="0">
              <a:solidFill>
                <a:schemeClr val="tx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680C5313-290C-E74F-5CEC-730009898B56}"/>
              </a:ext>
            </a:extLst>
          </p:cNvPr>
          <p:cNvSpPr txBox="1"/>
          <p:nvPr/>
        </p:nvSpPr>
        <p:spPr>
          <a:xfrm>
            <a:off x="26729318" y="14979078"/>
            <a:ext cx="553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err="1">
                <a:solidFill>
                  <a:srgbClr val="FF0000"/>
                </a:solidFill>
                <a:latin typeface="+mn-ea"/>
              </a:rPr>
              <a:t>enable_warp_specialization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</a:rPr>
              <a:t>=True</a:t>
            </a:r>
            <a:endParaRPr kumimoji="1"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217392A-2444-39E6-E85E-44561D3FDEBC}"/>
              </a:ext>
            </a:extLst>
          </p:cNvPr>
          <p:cNvSpPr txBox="1"/>
          <p:nvPr/>
        </p:nvSpPr>
        <p:spPr>
          <a:xfrm>
            <a:off x="3146704" y="4189443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 new pass for CGA-&gt;CTA tiling &amp; optimization to avoid unnecessary </a:t>
            </a:r>
            <a:r>
              <a:rPr lang="en-US" altLang="zh-CN" sz="2800" i="1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dsmem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traffic. This also implicitly make optimization strategies for TMA multicast</a:t>
            </a:r>
            <a:endParaRPr lang="zh-CN" altLang="en-US" sz="2800" i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4E9CCFBF-6EC6-5D81-F338-5BD579BD06B4}"/>
              </a:ext>
            </a:extLst>
          </p:cNvPr>
          <p:cNvSpPr txBox="1"/>
          <p:nvPr/>
        </p:nvSpPr>
        <p:spPr>
          <a:xfrm>
            <a:off x="3119311" y="5717629"/>
            <a:ext cx="1339648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Assign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MmaEncodingAttr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for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dots.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added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MMAv3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support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this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pass.</a:t>
            </a:r>
            <a:endParaRPr lang="zh-CN" altLang="en-US" sz="2800" i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28BEB23-2EE7-603F-F8F9-8DD47E0CAB17}"/>
              </a:ext>
            </a:extLst>
          </p:cNvPr>
          <p:cNvSpPr txBox="1"/>
          <p:nvPr/>
        </p:nvSpPr>
        <p:spPr>
          <a:xfrm>
            <a:off x="3146704" y="6814928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new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optional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bypass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shared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memory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and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store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global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memory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from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MMAEncoding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directly</a:t>
            </a:r>
            <a:endParaRPr lang="zh-CN" altLang="en-US" sz="2800" i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72EC1B3-2162-60AA-C032-C2B45E4247B3}"/>
              </a:ext>
            </a:extLst>
          </p:cNvPr>
          <p:cNvSpPr txBox="1"/>
          <p:nvPr/>
        </p:nvSpPr>
        <p:spPr>
          <a:xfrm>
            <a:off x="3146704" y="8343114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Pipeline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loops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overlapping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between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loads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and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dots,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we make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this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pipeline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WGMMA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dots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and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TMA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loads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with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async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semantics.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3C4C2DD0-915F-A4C5-665A-DAFEC306E293}"/>
              </a:ext>
            </a:extLst>
          </p:cNvPr>
          <p:cNvSpPr txBox="1"/>
          <p:nvPr/>
        </p:nvSpPr>
        <p:spPr>
          <a:xfrm>
            <a:off x="3146704" y="9871300"/>
            <a:ext cx="1339648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couple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of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new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passes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for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auto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warp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specialization.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BFC153A-B02C-E6E9-C364-FA0691C8EF3B}"/>
              </a:ext>
            </a:extLst>
          </p:cNvPr>
          <p:cNvSpPr txBox="1"/>
          <p:nvPr/>
        </p:nvSpPr>
        <p:spPr>
          <a:xfrm>
            <a:off x="3146704" y="10968599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new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materialize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remaining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loads/stores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after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pipeline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with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proper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instructions.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CB5A283-5EBD-98AC-AE13-3D90A6F2D5A0}"/>
              </a:ext>
            </a:extLst>
          </p:cNvPr>
          <p:cNvSpPr txBox="1"/>
          <p:nvPr/>
        </p:nvSpPr>
        <p:spPr>
          <a:xfrm>
            <a:off x="3146704" y="12496785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tx2"/>
                </a:solidFill>
                <a:latin typeface="+mn-ea"/>
              </a:defRPr>
            </a:lvl1pPr>
          </a:lstStyle>
          <a:p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</a:rPr>
              <a:t>Remove</a:t>
            </a:r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</a:rPr>
              <a:t>redundant layout conversions, We</a:t>
            </a:r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</a:rPr>
              <a:t>make</a:t>
            </a:r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</a:rPr>
              <a:t>it adapt for GMMA in case A/B from shared</a:t>
            </a:r>
            <a:r>
              <a:rPr lang="zh-CN" alt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65000"/>
                    <a:lumOff val="35000"/>
                  </a:schemeClr>
                </a:solidFill>
              </a:rPr>
              <a:t>memory.</a:t>
            </a:r>
            <a:endParaRPr lang="zh-CN" alt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61862741-CAC5-7DB4-0550-9ADD94859F0D}"/>
              </a:ext>
            </a:extLst>
          </p:cNvPr>
          <p:cNvSpPr txBox="1"/>
          <p:nvPr/>
        </p:nvSpPr>
        <p:spPr>
          <a:xfrm>
            <a:off x="3146704" y="14024971"/>
            <a:ext cx="1339648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new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pass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insert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proper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fence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between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operations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who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use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different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memory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proxies,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LoadOp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and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DotAsyncOp</a:t>
            </a:r>
            <a:r>
              <a:rPr lang="zh-CN" altLang="en-US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2800" i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.e.g.</a:t>
            </a:r>
            <a:endParaRPr lang="zh-CN" altLang="en-US" sz="2800" i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54452079-FCD0-7B83-CDE9-890FD3803BF1}"/>
              </a:ext>
            </a:extLst>
          </p:cNvPr>
          <p:cNvCxnSpPr>
            <a:stCxn id="137" idx="3"/>
            <a:endCxn id="17" idx="1"/>
          </p:cNvCxnSpPr>
          <p:nvPr/>
        </p:nvCxnSpPr>
        <p:spPr>
          <a:xfrm>
            <a:off x="16543190" y="4666497"/>
            <a:ext cx="5192270" cy="90703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7AE727D8-33F4-A3A3-8F15-7B8BEA0AD530}"/>
              </a:ext>
            </a:extLst>
          </p:cNvPr>
          <p:cNvCxnSpPr>
            <a:cxnSpLocks/>
            <a:stCxn id="138" idx="3"/>
            <a:endCxn id="18" idx="1"/>
          </p:cNvCxnSpPr>
          <p:nvPr/>
        </p:nvCxnSpPr>
        <p:spPr>
          <a:xfrm>
            <a:off x="16515797" y="5979239"/>
            <a:ext cx="5219662" cy="56021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7BE4422D-6B82-AB42-D0A7-1DB47B11E64F}"/>
              </a:ext>
            </a:extLst>
          </p:cNvPr>
          <p:cNvCxnSpPr>
            <a:cxnSpLocks/>
            <a:stCxn id="139" idx="3"/>
            <a:endCxn id="19" idx="1"/>
          </p:cNvCxnSpPr>
          <p:nvPr/>
        </p:nvCxnSpPr>
        <p:spPr>
          <a:xfrm>
            <a:off x="16543190" y="7291982"/>
            <a:ext cx="5192269" cy="14194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626CDB8-4BA6-C81F-E854-65EB7C69FF3D}"/>
              </a:ext>
            </a:extLst>
          </p:cNvPr>
          <p:cNvCxnSpPr>
            <a:cxnSpLocks/>
            <a:stCxn id="140" idx="3"/>
            <a:endCxn id="20" idx="1"/>
          </p:cNvCxnSpPr>
          <p:nvPr/>
        </p:nvCxnSpPr>
        <p:spPr>
          <a:xfrm flipV="1">
            <a:off x="16543190" y="8451870"/>
            <a:ext cx="5212987" cy="36829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0921462F-2044-B5B8-8ED0-81750B908C95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16543190" y="8465484"/>
            <a:ext cx="10784056" cy="166742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E45BC71-15FD-19E5-AEFE-9CCB875690C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16543190" y="9483524"/>
            <a:ext cx="5673975" cy="196212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CDF8DE86-049E-FE02-8A87-C6A694ED0B6B}"/>
              </a:ext>
            </a:extLst>
          </p:cNvPr>
          <p:cNvCxnSpPr>
            <a:cxnSpLocks/>
            <a:stCxn id="143" idx="3"/>
            <a:endCxn id="23" idx="1"/>
          </p:cNvCxnSpPr>
          <p:nvPr/>
        </p:nvCxnSpPr>
        <p:spPr>
          <a:xfrm flipV="1">
            <a:off x="16543190" y="11329533"/>
            <a:ext cx="5212987" cy="16443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9946F066-ACB9-CA41-C6C1-D5151386FEA8}"/>
              </a:ext>
            </a:extLst>
          </p:cNvPr>
          <p:cNvCxnSpPr>
            <a:cxnSpLocks/>
            <a:stCxn id="144" idx="3"/>
            <a:endCxn id="25" idx="1"/>
          </p:cNvCxnSpPr>
          <p:nvPr/>
        </p:nvCxnSpPr>
        <p:spPr>
          <a:xfrm flipV="1">
            <a:off x="16543190" y="13250167"/>
            <a:ext cx="5212987" cy="1251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2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438"/>
    </mc:Choice>
    <mc:Fallback>
      <p:transition advTm="4743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9CA4FF5-DE25-D398-5695-B321B2B68C13}"/>
              </a:ext>
            </a:extLst>
          </p:cNvPr>
          <p:cNvGrpSpPr/>
          <p:nvPr/>
        </p:nvGrpSpPr>
        <p:grpSpPr>
          <a:xfrm>
            <a:off x="20958072" y="3895345"/>
            <a:ext cx="11308980" cy="11634657"/>
            <a:chOff x="20958072" y="3895345"/>
            <a:chExt cx="11308980" cy="11634657"/>
          </a:xfrm>
        </p:grpSpPr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96FAB90D-AB4D-8279-973D-8EE9D4EC60BB}"/>
                </a:ext>
              </a:extLst>
            </p:cNvPr>
            <p:cNvSpPr/>
            <p:nvPr/>
          </p:nvSpPr>
          <p:spPr>
            <a:xfrm>
              <a:off x="28944741" y="3895345"/>
              <a:ext cx="163034" cy="108000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7" name="下箭头 26">
              <a:extLst>
                <a:ext uri="{FF2B5EF4-FFF2-40B4-BE49-F238E27FC236}">
                  <a16:creationId xmlns:a16="http://schemas.microsoft.com/office/drawing/2014/main" id="{14B3ADC2-96FC-FBAD-C637-F74D699260AB}"/>
                </a:ext>
              </a:extLst>
            </p:cNvPr>
            <p:cNvSpPr/>
            <p:nvPr/>
          </p:nvSpPr>
          <p:spPr>
            <a:xfrm>
              <a:off x="23834660" y="3916016"/>
              <a:ext cx="163034" cy="10800000"/>
            </a:xfrm>
            <a:prstGeom prst="downArrow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CF32C860-C22C-5568-8E62-8D2AB5E7D923}"/>
                </a:ext>
              </a:extLst>
            </p:cNvPr>
            <p:cNvSpPr/>
            <p:nvPr/>
          </p:nvSpPr>
          <p:spPr>
            <a:xfrm>
              <a:off x="21735460" y="4326495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coalesce</a:t>
              </a:r>
              <a:endParaRPr kumimoji="1" lang="zh-CN" altLang="en-US" sz="32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E1DBC00C-835C-929E-3D1B-6005FAF8DF3E}"/>
                </a:ext>
              </a:extLst>
            </p:cNvPr>
            <p:cNvSpPr/>
            <p:nvPr/>
          </p:nvSpPr>
          <p:spPr>
            <a:xfrm>
              <a:off x="21735460" y="5240415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plan_cta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600F84A5-6BF4-D023-7097-70BA9A76C62D}"/>
                </a:ext>
              </a:extLst>
            </p:cNvPr>
            <p:cNvSpPr/>
            <p:nvPr/>
          </p:nvSpPr>
          <p:spPr>
            <a:xfrm>
              <a:off x="21735459" y="6206336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accelerate_matmul</a:t>
              </a:r>
              <a:endParaRPr kumimoji="1" lang="zh-CN" altLang="en-US" sz="32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18FAD16-C284-D267-81EB-E670004FFE8A}"/>
                </a:ext>
              </a:extLst>
            </p:cNvPr>
            <p:cNvSpPr/>
            <p:nvPr/>
          </p:nvSpPr>
          <p:spPr>
            <a:xfrm>
              <a:off x="21735459" y="7100813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optimize_epilogue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4A6A672E-2624-FE3A-28CC-322F81942ED8}"/>
                </a:ext>
              </a:extLst>
            </p:cNvPr>
            <p:cNvSpPr/>
            <p:nvPr/>
          </p:nvSpPr>
          <p:spPr>
            <a:xfrm>
              <a:off x="21756177" y="8118757"/>
              <a:ext cx="4320000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pipeline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33EDBB44-93C5-D084-0AC7-142E1A562C5E}"/>
                </a:ext>
              </a:extLst>
            </p:cNvPr>
            <p:cNvSpPr/>
            <p:nvPr/>
          </p:nvSpPr>
          <p:spPr>
            <a:xfrm>
              <a:off x="21756178" y="9136023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materialize_load_store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B179C886-2DA8-724F-9F0C-5DA644DF3464}"/>
                </a:ext>
              </a:extLst>
            </p:cNvPr>
            <p:cNvSpPr/>
            <p:nvPr/>
          </p:nvSpPr>
          <p:spPr>
            <a:xfrm>
              <a:off x="21735458" y="10065310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prefetch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B9E17C22-C638-8876-DD12-848FF9735E25}"/>
                </a:ext>
              </a:extLst>
            </p:cNvPr>
            <p:cNvSpPr/>
            <p:nvPr/>
          </p:nvSpPr>
          <p:spPr>
            <a:xfrm>
              <a:off x="21756177" y="10996420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remove_layout_conversions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50488F6E-E25C-B67D-00D2-F3D316CFE6F0}"/>
                </a:ext>
              </a:extLst>
            </p:cNvPr>
            <p:cNvSpPr/>
            <p:nvPr/>
          </p:nvSpPr>
          <p:spPr>
            <a:xfrm>
              <a:off x="21735458" y="11956790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reorder_instructions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2A5520E0-443B-CC7F-851F-8B3797C97DF9}"/>
                </a:ext>
              </a:extLst>
            </p:cNvPr>
            <p:cNvSpPr/>
            <p:nvPr/>
          </p:nvSpPr>
          <p:spPr>
            <a:xfrm>
              <a:off x="21756177" y="12917054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fence_insertion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080BC68A-7AE2-BB2E-D9B9-45F60228C4A4}"/>
                </a:ext>
              </a:extLst>
            </p:cNvPr>
            <p:cNvSpPr/>
            <p:nvPr/>
          </p:nvSpPr>
          <p:spPr>
            <a:xfrm>
              <a:off x="26866258" y="8104064"/>
              <a:ext cx="4320000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warp_specialize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3" name="圆角矩形 132">
              <a:extLst>
                <a:ext uri="{FF2B5EF4-FFF2-40B4-BE49-F238E27FC236}">
                  <a16:creationId xmlns:a16="http://schemas.microsoft.com/office/drawing/2014/main" id="{6BA93134-AE8D-855A-064D-6DFB0E8C84BE}"/>
                </a:ext>
              </a:extLst>
            </p:cNvPr>
            <p:cNvSpPr/>
            <p:nvPr/>
          </p:nvSpPr>
          <p:spPr>
            <a:xfrm>
              <a:off x="21735457" y="13834914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CSE,</a:t>
              </a:r>
              <a:r>
                <a:rPr kumimoji="1" lang="zh-CN" altLang="en-US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DCE</a:t>
              </a:r>
              <a:r>
                <a:rPr kumimoji="1" lang="zh-CN" altLang="en-US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…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7DAA870-AB59-7D4B-DC3F-E4EC8C5952CA}"/>
                </a:ext>
              </a:extLst>
            </p:cNvPr>
            <p:cNvSpPr txBox="1"/>
            <p:nvPr/>
          </p:nvSpPr>
          <p:spPr>
            <a:xfrm>
              <a:off x="20958072" y="15006782"/>
              <a:ext cx="5663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err="1">
                  <a:solidFill>
                    <a:schemeClr val="tx1">
                      <a:lumMod val="65000"/>
                    </a:schemeClr>
                  </a:solidFill>
                  <a:latin typeface="+mn-ea"/>
                </a:rPr>
                <a:t>enable_warp_specialization</a:t>
              </a:r>
              <a:r>
                <a:rPr kumimoji="1" lang="en-US" altLang="zh-CN" sz="2800">
                  <a:solidFill>
                    <a:schemeClr val="tx1">
                      <a:lumMod val="65000"/>
                    </a:schemeClr>
                  </a:solidFill>
                  <a:latin typeface="+mn-ea"/>
                </a:rPr>
                <a:t>=False</a:t>
              </a:r>
              <a:endParaRPr kumimoji="1" lang="zh-CN" altLang="en-US" sz="2800" err="1">
                <a:solidFill>
                  <a:schemeClr val="tx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3A1BB27-F2F6-4995-93EF-8F87186654BE}"/>
                </a:ext>
              </a:extLst>
            </p:cNvPr>
            <p:cNvSpPr txBox="1"/>
            <p:nvPr/>
          </p:nvSpPr>
          <p:spPr>
            <a:xfrm>
              <a:off x="26729318" y="14979078"/>
              <a:ext cx="5537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800" dirty="0" err="1">
                  <a:solidFill>
                    <a:srgbClr val="FF0000"/>
                  </a:solidFill>
                  <a:latin typeface="+mn-ea"/>
                </a:rPr>
                <a:t>enable_warp_specialization</a:t>
              </a:r>
              <a:r>
                <a:rPr kumimoji="1" lang="en-US" altLang="zh-CN" sz="2800" dirty="0">
                  <a:solidFill>
                    <a:srgbClr val="FF0000"/>
                  </a:solidFill>
                  <a:latin typeface="+mn-ea"/>
                </a:rPr>
                <a:t>=True</a:t>
              </a:r>
              <a:endParaRPr kumimoji="1" lang="zh-CN" altLang="en-US" sz="28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34" name="圆角矩形标注 133">
            <a:extLst>
              <a:ext uri="{FF2B5EF4-FFF2-40B4-BE49-F238E27FC236}">
                <a16:creationId xmlns:a16="http://schemas.microsoft.com/office/drawing/2014/main" id="{4AB0A6FB-98E6-D826-8BC9-CC3514EE408B}"/>
              </a:ext>
            </a:extLst>
          </p:cNvPr>
          <p:cNvSpPr/>
          <p:nvPr/>
        </p:nvSpPr>
        <p:spPr>
          <a:xfrm>
            <a:off x="4170080" y="3443717"/>
            <a:ext cx="12399866" cy="12014693"/>
          </a:xfrm>
          <a:prstGeom prst="wedgeRoundRectCallout">
            <a:avLst>
              <a:gd name="adj1" fmla="val 100158"/>
              <a:gd name="adj2" fmla="val -33434"/>
              <a:gd name="adj3" fmla="val 1666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3DD67E6-B2A2-5AB3-B4E2-EAD1868332BE}"/>
              </a:ext>
            </a:extLst>
          </p:cNvPr>
          <p:cNvSpPr/>
          <p:nvPr/>
        </p:nvSpPr>
        <p:spPr>
          <a:xfrm>
            <a:off x="18705484" y="16113688"/>
            <a:ext cx="10419853" cy="292466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F09E9-95E6-1AB5-5692-D4F1D8208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Hide the complexity of TMA multicast &amp; distributed shared memory</a:t>
            </a:r>
          </a:p>
          <a:p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1A68C2-2FD5-A1B3-C997-7867B0268806}"/>
              </a:ext>
            </a:extLst>
          </p:cNvPr>
          <p:cNvSpPr txBox="1"/>
          <p:nvPr/>
        </p:nvSpPr>
        <p:spPr>
          <a:xfrm>
            <a:off x="5287595" y="4147490"/>
            <a:ext cx="10261600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3200" dirty="0" err="1">
                <a:solidFill>
                  <a:schemeClr val="bg1"/>
                </a:solidFill>
                <a:latin typeface="+mn-ea"/>
              </a:rPr>
              <a:t>PlanCTA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Pass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(CGA-&gt;CTA tiling)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Select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ops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assign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layout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Propagate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other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ops, minimizing the number of layout conversion across CTAs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1306A6A-D677-1BB3-8187-FB47BE704FB3}"/>
              </a:ext>
            </a:extLst>
          </p:cNvPr>
          <p:cNvSpPr/>
          <p:nvPr/>
        </p:nvSpPr>
        <p:spPr>
          <a:xfrm>
            <a:off x="6613627" y="7608207"/>
            <a:ext cx="844197" cy="82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1140069-8683-0764-3131-95AB618E4D7C}"/>
              </a:ext>
            </a:extLst>
          </p:cNvPr>
          <p:cNvCxnSpPr>
            <a:cxnSpLocks/>
            <a:stCxn id="16" idx="4"/>
            <a:endCxn id="71" idx="0"/>
          </p:cNvCxnSpPr>
          <p:nvPr/>
        </p:nvCxnSpPr>
        <p:spPr>
          <a:xfrm>
            <a:off x="7035726" y="8435519"/>
            <a:ext cx="901567" cy="872478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C660B59B-2812-77A5-BD3C-886888388C1A}"/>
              </a:ext>
            </a:extLst>
          </p:cNvPr>
          <p:cNvSpPr/>
          <p:nvPr/>
        </p:nvSpPr>
        <p:spPr>
          <a:xfrm>
            <a:off x="8665740" y="7608207"/>
            <a:ext cx="844197" cy="82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2C29C8-D3C1-2A38-E4BC-A660A2CBF3D8}"/>
              </a:ext>
            </a:extLst>
          </p:cNvPr>
          <p:cNvSpPr/>
          <p:nvPr/>
        </p:nvSpPr>
        <p:spPr>
          <a:xfrm>
            <a:off x="9568194" y="14024269"/>
            <a:ext cx="844197" cy="82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59D61F37-512F-2792-EB4F-3E7B25E2BB54}"/>
              </a:ext>
            </a:extLst>
          </p:cNvPr>
          <p:cNvCxnSpPr>
            <a:cxnSpLocks/>
            <a:stCxn id="30" idx="4"/>
            <a:endCxn id="71" idx="0"/>
          </p:cNvCxnSpPr>
          <p:nvPr/>
        </p:nvCxnSpPr>
        <p:spPr>
          <a:xfrm flipH="1">
            <a:off x="7937293" y="8435519"/>
            <a:ext cx="1150546" cy="872478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3A08D7A5-F8F4-5822-7355-104A6C21763C}"/>
              </a:ext>
            </a:extLst>
          </p:cNvPr>
          <p:cNvCxnSpPr>
            <a:cxnSpLocks/>
            <a:stCxn id="53" idx="4"/>
            <a:endCxn id="88" idx="0"/>
          </p:cNvCxnSpPr>
          <p:nvPr/>
        </p:nvCxnSpPr>
        <p:spPr>
          <a:xfrm>
            <a:off x="9990294" y="11708050"/>
            <a:ext cx="0" cy="71648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2AFD996B-6A32-8A29-09A6-D03B8C6A05D8}"/>
              </a:ext>
            </a:extLst>
          </p:cNvPr>
          <p:cNvSpPr/>
          <p:nvPr/>
        </p:nvSpPr>
        <p:spPr>
          <a:xfrm>
            <a:off x="10753173" y="7521122"/>
            <a:ext cx="844197" cy="82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CF9E9B2-D607-0CBE-8795-27437564DB94}"/>
              </a:ext>
            </a:extLst>
          </p:cNvPr>
          <p:cNvCxnSpPr>
            <a:cxnSpLocks/>
            <a:stCxn id="49" idx="4"/>
            <a:endCxn id="74" idx="0"/>
          </p:cNvCxnSpPr>
          <p:nvPr/>
        </p:nvCxnSpPr>
        <p:spPr>
          <a:xfrm>
            <a:off x="11175272" y="8348434"/>
            <a:ext cx="969065" cy="901014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24EF1DF-289F-58AB-C4C7-B5A712BE9906}"/>
              </a:ext>
            </a:extLst>
          </p:cNvPr>
          <p:cNvSpPr/>
          <p:nvPr/>
        </p:nvSpPr>
        <p:spPr>
          <a:xfrm>
            <a:off x="12805286" y="7521122"/>
            <a:ext cx="844197" cy="8273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CBF7508-D1EC-4E04-939F-CE579400618C}"/>
              </a:ext>
            </a:extLst>
          </p:cNvPr>
          <p:cNvCxnSpPr>
            <a:cxnSpLocks/>
            <a:stCxn id="51" idx="4"/>
            <a:endCxn id="74" idx="0"/>
          </p:cNvCxnSpPr>
          <p:nvPr/>
        </p:nvCxnSpPr>
        <p:spPr>
          <a:xfrm flipH="1">
            <a:off x="12144337" y="8348434"/>
            <a:ext cx="1083048" cy="901014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20346ABE-224D-FB92-DC40-156F68AF3713}"/>
              </a:ext>
            </a:extLst>
          </p:cNvPr>
          <p:cNvSpPr/>
          <p:nvPr/>
        </p:nvSpPr>
        <p:spPr>
          <a:xfrm>
            <a:off x="9568195" y="10880738"/>
            <a:ext cx="844197" cy="8273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32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3985437-F557-CA65-7196-16E7006EBAEF}"/>
              </a:ext>
            </a:extLst>
          </p:cNvPr>
          <p:cNvSpPr txBox="1"/>
          <p:nvPr/>
        </p:nvSpPr>
        <p:spPr>
          <a:xfrm>
            <a:off x="7656607" y="9307997"/>
            <a:ext cx="5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3840919-A6B0-C12F-0952-ABABB0023B45}"/>
              </a:ext>
            </a:extLst>
          </p:cNvPr>
          <p:cNvSpPr txBox="1"/>
          <p:nvPr/>
        </p:nvSpPr>
        <p:spPr>
          <a:xfrm>
            <a:off x="11863651" y="9249448"/>
            <a:ext cx="5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FF6B6B6-6E8E-5B49-6DB0-96C6A9D0074F}"/>
              </a:ext>
            </a:extLst>
          </p:cNvPr>
          <p:cNvSpPr txBox="1"/>
          <p:nvPr/>
        </p:nvSpPr>
        <p:spPr>
          <a:xfrm>
            <a:off x="9709608" y="12424535"/>
            <a:ext cx="5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F688B2EE-AC84-9558-8D9F-1FE37119D5EB}"/>
              </a:ext>
            </a:extLst>
          </p:cNvPr>
          <p:cNvCxnSpPr>
            <a:cxnSpLocks/>
            <a:stCxn id="74" idx="2"/>
            <a:endCxn id="53" idx="0"/>
          </p:cNvCxnSpPr>
          <p:nvPr/>
        </p:nvCxnSpPr>
        <p:spPr>
          <a:xfrm flipH="1">
            <a:off x="9990294" y="9957334"/>
            <a:ext cx="2154043" cy="923404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E1EB5D96-F873-4631-1B60-15BECB188DEB}"/>
              </a:ext>
            </a:extLst>
          </p:cNvPr>
          <p:cNvCxnSpPr>
            <a:cxnSpLocks/>
            <a:stCxn id="88" idx="2"/>
            <a:endCxn id="31" idx="0"/>
          </p:cNvCxnSpPr>
          <p:nvPr/>
        </p:nvCxnSpPr>
        <p:spPr>
          <a:xfrm flipH="1">
            <a:off x="9990293" y="13132421"/>
            <a:ext cx="1" cy="891848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601D4F1A-3217-8B03-E36B-1ECCE775B62B}"/>
              </a:ext>
            </a:extLst>
          </p:cNvPr>
          <p:cNvCxnSpPr>
            <a:cxnSpLocks/>
            <a:stCxn id="71" idx="2"/>
            <a:endCxn id="53" idx="0"/>
          </p:cNvCxnSpPr>
          <p:nvPr/>
        </p:nvCxnSpPr>
        <p:spPr>
          <a:xfrm>
            <a:off x="7937293" y="10015883"/>
            <a:ext cx="2053001" cy="86485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燕尾形箭头 130">
            <a:extLst>
              <a:ext uri="{FF2B5EF4-FFF2-40B4-BE49-F238E27FC236}">
                <a16:creationId xmlns:a16="http://schemas.microsoft.com/office/drawing/2014/main" id="{EF3969AA-F130-F031-E2AC-AC408508CF43}"/>
              </a:ext>
            </a:extLst>
          </p:cNvPr>
          <p:cNvSpPr/>
          <p:nvPr/>
        </p:nvSpPr>
        <p:spPr>
          <a:xfrm rot="16200000">
            <a:off x="6020080" y="9431287"/>
            <a:ext cx="2056995" cy="1017266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6EE5245-63E6-3E2F-757D-29397E0C183F}"/>
              </a:ext>
            </a:extLst>
          </p:cNvPr>
          <p:cNvSpPr txBox="1"/>
          <p:nvPr/>
        </p:nvSpPr>
        <p:spPr>
          <a:xfrm>
            <a:off x="6077215" y="11010875"/>
            <a:ext cx="34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rgbClr val="00B050"/>
                </a:solidFill>
                <a:latin typeface="Trebuchet MS" panose="020B0603020202020204" pitchFamily="34" charset="0"/>
              </a:rPr>
              <a:t>key</a:t>
            </a:r>
            <a:r>
              <a:rPr kumimoji="1" lang="zh-CN" altLang="en-US" sz="280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2800">
                <a:solidFill>
                  <a:srgbClr val="00B050"/>
                </a:solidFill>
                <a:latin typeface="Trebuchet MS" panose="020B0603020202020204" pitchFamily="34" charset="0"/>
              </a:rPr>
              <a:t>op</a:t>
            </a:r>
            <a:r>
              <a:rPr kumimoji="1" lang="zh-CN" altLang="en-US" sz="280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2800">
                <a:solidFill>
                  <a:srgbClr val="00B050"/>
                </a:solidFill>
                <a:latin typeface="Trebuchet MS" panose="020B0603020202020204" pitchFamily="34" charset="0"/>
              </a:rPr>
              <a:t>(dot,</a:t>
            </a:r>
            <a:r>
              <a:rPr kumimoji="1" lang="zh-CN" altLang="en-US" sz="2800">
                <a:solidFill>
                  <a:srgbClr val="00B050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2800">
                <a:solidFill>
                  <a:srgbClr val="00B050"/>
                </a:solidFill>
                <a:latin typeface="Trebuchet MS" panose="020B0603020202020204" pitchFamily="34" charset="0"/>
              </a:rPr>
              <a:t>reduce)</a:t>
            </a:r>
            <a:endParaRPr kumimoji="1" lang="zh-CN" altLang="en-US" sz="2800" err="1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278987D-C85F-0977-E1BF-E0751F5240E2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80EE45E1-592D-3E5E-369C-30E2A8ADBA3F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右箭头 120">
              <a:extLst>
                <a:ext uri="{FF2B5EF4-FFF2-40B4-BE49-F238E27FC236}">
                  <a16:creationId xmlns:a16="http://schemas.microsoft.com/office/drawing/2014/main" id="{41664C60-1EBF-83FD-7F1C-8110D8C82D14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F4E9B388-3E16-CA2A-4CD1-C99DB656E99A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3" name="右箭头 122">
              <a:extLst>
                <a:ext uri="{FF2B5EF4-FFF2-40B4-BE49-F238E27FC236}">
                  <a16:creationId xmlns:a16="http://schemas.microsoft.com/office/drawing/2014/main" id="{53F03BCD-FAF1-6AB9-0923-948DCFCBA6E0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4" name="右箭头 123">
              <a:extLst>
                <a:ext uri="{FF2B5EF4-FFF2-40B4-BE49-F238E27FC236}">
                  <a16:creationId xmlns:a16="http://schemas.microsoft.com/office/drawing/2014/main" id="{1D9F5771-D3CC-613E-7416-DE30943ED24A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5" name="右箭头 124">
              <a:extLst>
                <a:ext uri="{FF2B5EF4-FFF2-40B4-BE49-F238E27FC236}">
                  <a16:creationId xmlns:a16="http://schemas.microsoft.com/office/drawing/2014/main" id="{C3918EBA-6DBD-8EC4-4997-1728D9479187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10FE7DAF-DBB9-06EC-3DCF-00769117118D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7" name="圆角矩形 126">
              <a:extLst>
                <a:ext uri="{FF2B5EF4-FFF2-40B4-BE49-F238E27FC236}">
                  <a16:creationId xmlns:a16="http://schemas.microsoft.com/office/drawing/2014/main" id="{5AD1B493-AA8D-FC60-B1A6-9BF0EEB3BE1D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426A2E94-E4E2-0CB5-1CB0-37847956A393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9" name="圆角矩形 128">
              <a:extLst>
                <a:ext uri="{FF2B5EF4-FFF2-40B4-BE49-F238E27FC236}">
                  <a16:creationId xmlns:a16="http://schemas.microsoft.com/office/drawing/2014/main" id="{C9532F58-2E3F-D5A9-D014-E0DAA67B2CA8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0" name="圆角矩形 129">
              <a:extLst>
                <a:ext uri="{FF2B5EF4-FFF2-40B4-BE49-F238E27FC236}">
                  <a16:creationId xmlns:a16="http://schemas.microsoft.com/office/drawing/2014/main" id="{E6D7C2D2-4E42-32EC-7435-36FECD95C4D2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32" name="燕尾形箭头 131">
            <a:extLst>
              <a:ext uri="{FF2B5EF4-FFF2-40B4-BE49-F238E27FC236}">
                <a16:creationId xmlns:a16="http://schemas.microsoft.com/office/drawing/2014/main" id="{D6FAE79D-00F0-56B2-2552-118D9AF1CC5C}"/>
              </a:ext>
            </a:extLst>
          </p:cNvPr>
          <p:cNvSpPr/>
          <p:nvPr/>
        </p:nvSpPr>
        <p:spPr>
          <a:xfrm rot="5400000">
            <a:off x="6005100" y="12224724"/>
            <a:ext cx="2056995" cy="1017266"/>
          </a:xfrm>
          <a:prstGeom prst="notch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82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9719"/>
    </mc:Choice>
    <mc:Fallback>
      <p:transition advTm="897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4CF0905-0477-7AEE-B119-2BA705857A12}"/>
              </a:ext>
            </a:extLst>
          </p:cNvPr>
          <p:cNvGrpSpPr/>
          <p:nvPr/>
        </p:nvGrpSpPr>
        <p:grpSpPr>
          <a:xfrm>
            <a:off x="21735457" y="3895345"/>
            <a:ext cx="9450802" cy="10820671"/>
            <a:chOff x="21735457" y="3895345"/>
            <a:chExt cx="9450802" cy="10820671"/>
          </a:xfrm>
        </p:grpSpPr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96FAB90D-AB4D-8279-973D-8EE9D4EC60BB}"/>
                </a:ext>
              </a:extLst>
            </p:cNvPr>
            <p:cNvSpPr/>
            <p:nvPr/>
          </p:nvSpPr>
          <p:spPr>
            <a:xfrm>
              <a:off x="28944741" y="3895345"/>
              <a:ext cx="163034" cy="108000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7" name="下箭头 26">
              <a:extLst>
                <a:ext uri="{FF2B5EF4-FFF2-40B4-BE49-F238E27FC236}">
                  <a16:creationId xmlns:a16="http://schemas.microsoft.com/office/drawing/2014/main" id="{14B3ADC2-96FC-FBAD-C637-F74D699260AB}"/>
                </a:ext>
              </a:extLst>
            </p:cNvPr>
            <p:cNvSpPr/>
            <p:nvPr/>
          </p:nvSpPr>
          <p:spPr>
            <a:xfrm>
              <a:off x="23834660" y="3916016"/>
              <a:ext cx="163034" cy="10800000"/>
            </a:xfrm>
            <a:prstGeom prst="downArrow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CF32C860-C22C-5568-8E62-8D2AB5E7D923}"/>
                </a:ext>
              </a:extLst>
            </p:cNvPr>
            <p:cNvSpPr/>
            <p:nvPr/>
          </p:nvSpPr>
          <p:spPr>
            <a:xfrm>
              <a:off x="21735460" y="4326495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coalesce</a:t>
              </a:r>
              <a:endParaRPr kumimoji="1" lang="zh-CN" altLang="en-US" sz="32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E1DBC00C-835C-929E-3D1B-6005FAF8DF3E}"/>
                </a:ext>
              </a:extLst>
            </p:cNvPr>
            <p:cNvSpPr/>
            <p:nvPr/>
          </p:nvSpPr>
          <p:spPr>
            <a:xfrm>
              <a:off x="21735460" y="5240415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plan_cta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600F84A5-6BF4-D023-7097-70BA9A76C62D}"/>
                </a:ext>
              </a:extLst>
            </p:cNvPr>
            <p:cNvSpPr/>
            <p:nvPr/>
          </p:nvSpPr>
          <p:spPr>
            <a:xfrm>
              <a:off x="21735459" y="6206336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accelerate_matmul</a:t>
              </a:r>
              <a:endParaRPr kumimoji="1" lang="zh-CN" altLang="en-US" sz="32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18FAD16-C284-D267-81EB-E670004FFE8A}"/>
                </a:ext>
              </a:extLst>
            </p:cNvPr>
            <p:cNvSpPr/>
            <p:nvPr/>
          </p:nvSpPr>
          <p:spPr>
            <a:xfrm>
              <a:off x="21735459" y="7100813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optimize_epilogue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4A6A672E-2624-FE3A-28CC-322F81942ED8}"/>
                </a:ext>
              </a:extLst>
            </p:cNvPr>
            <p:cNvSpPr/>
            <p:nvPr/>
          </p:nvSpPr>
          <p:spPr>
            <a:xfrm>
              <a:off x="21756177" y="8118757"/>
              <a:ext cx="4320000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pipeline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33EDBB44-93C5-D084-0AC7-142E1A562C5E}"/>
                </a:ext>
              </a:extLst>
            </p:cNvPr>
            <p:cNvSpPr/>
            <p:nvPr/>
          </p:nvSpPr>
          <p:spPr>
            <a:xfrm>
              <a:off x="21756178" y="9136023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materialize_load_store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B179C886-2DA8-724F-9F0C-5DA644DF3464}"/>
                </a:ext>
              </a:extLst>
            </p:cNvPr>
            <p:cNvSpPr/>
            <p:nvPr/>
          </p:nvSpPr>
          <p:spPr>
            <a:xfrm>
              <a:off x="21735458" y="10065310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prefetch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B9E17C22-C638-8876-DD12-848FF9735E25}"/>
                </a:ext>
              </a:extLst>
            </p:cNvPr>
            <p:cNvSpPr/>
            <p:nvPr/>
          </p:nvSpPr>
          <p:spPr>
            <a:xfrm>
              <a:off x="21756177" y="10996420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remove_layout_conversions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50488F6E-E25C-B67D-00D2-F3D316CFE6F0}"/>
                </a:ext>
              </a:extLst>
            </p:cNvPr>
            <p:cNvSpPr/>
            <p:nvPr/>
          </p:nvSpPr>
          <p:spPr>
            <a:xfrm>
              <a:off x="21735458" y="11956790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reorder_instructions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2A5520E0-443B-CC7F-851F-8B3797C97DF9}"/>
                </a:ext>
              </a:extLst>
            </p:cNvPr>
            <p:cNvSpPr/>
            <p:nvPr/>
          </p:nvSpPr>
          <p:spPr>
            <a:xfrm>
              <a:off x="21756177" y="12917054"/>
              <a:ext cx="9430081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fence_insertion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080BC68A-7AE2-BB2E-D9B9-45F60228C4A4}"/>
                </a:ext>
              </a:extLst>
            </p:cNvPr>
            <p:cNvSpPr/>
            <p:nvPr/>
          </p:nvSpPr>
          <p:spPr>
            <a:xfrm>
              <a:off x="26866258" y="8104064"/>
              <a:ext cx="4320000" cy="66622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warp_specialization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3" name="圆角矩形 132">
              <a:extLst>
                <a:ext uri="{FF2B5EF4-FFF2-40B4-BE49-F238E27FC236}">
                  <a16:creationId xmlns:a16="http://schemas.microsoft.com/office/drawing/2014/main" id="{6BA93134-AE8D-855A-064D-6DFB0E8C84BE}"/>
                </a:ext>
              </a:extLst>
            </p:cNvPr>
            <p:cNvSpPr/>
            <p:nvPr/>
          </p:nvSpPr>
          <p:spPr>
            <a:xfrm>
              <a:off x="21735457" y="13834914"/>
              <a:ext cx="9430081" cy="666226"/>
            </a:xfrm>
            <a:prstGeom prst="round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CSE,</a:t>
              </a:r>
              <a:r>
                <a:rPr kumimoji="1" lang="zh-CN" altLang="en-US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DCE</a:t>
              </a:r>
              <a:r>
                <a:rPr kumimoji="1" lang="zh-CN" altLang="en-US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Trebuchet MS" panose="020B0603020202020204" pitchFamily="34" charset="0"/>
                </a:rPr>
                <a:t>…</a:t>
              </a:r>
              <a:endParaRPr kumimoji="1" lang="zh-CN" altLang="en-US" sz="32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34" name="圆角矩形标注 133">
            <a:extLst>
              <a:ext uri="{FF2B5EF4-FFF2-40B4-BE49-F238E27FC236}">
                <a16:creationId xmlns:a16="http://schemas.microsoft.com/office/drawing/2014/main" id="{4AB0A6FB-98E6-D826-8BC9-CC3514EE408B}"/>
              </a:ext>
            </a:extLst>
          </p:cNvPr>
          <p:cNvSpPr/>
          <p:nvPr/>
        </p:nvSpPr>
        <p:spPr>
          <a:xfrm>
            <a:off x="667421" y="3352801"/>
            <a:ext cx="18794557" cy="12585308"/>
          </a:xfrm>
          <a:prstGeom prst="wedgeRoundRectCallout">
            <a:avLst>
              <a:gd name="adj1" fmla="val 90627"/>
              <a:gd name="adj2" fmla="val -9433"/>
              <a:gd name="adj3" fmla="val 1666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3DD67E6-B2A2-5AB3-B4E2-EAD1868332BE}"/>
              </a:ext>
            </a:extLst>
          </p:cNvPr>
          <p:cNvSpPr/>
          <p:nvPr/>
        </p:nvSpPr>
        <p:spPr>
          <a:xfrm>
            <a:off x="18705484" y="16113688"/>
            <a:ext cx="10419853" cy="292466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F09E9-95E6-1AB5-5692-D4F1D8208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Better</a:t>
            </a:r>
            <a:r>
              <a:rPr lang="zh-CN" altLang="en-US"/>
              <a:t> </a:t>
            </a:r>
            <a:r>
              <a:rPr lang="en-US" altLang="zh-CN"/>
              <a:t>overlapping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movement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math</a:t>
            </a:r>
            <a:r>
              <a:rPr lang="zh-CN" altLang="en-US"/>
              <a:t> </a:t>
            </a:r>
            <a:r>
              <a:rPr lang="en-US" altLang="zh-CN"/>
              <a:t>instructions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278987D-C85F-0977-E1BF-E0751F5240E2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80EE45E1-592D-3E5E-369C-30E2A8ADBA3F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右箭头 120">
              <a:extLst>
                <a:ext uri="{FF2B5EF4-FFF2-40B4-BE49-F238E27FC236}">
                  <a16:creationId xmlns:a16="http://schemas.microsoft.com/office/drawing/2014/main" id="{41664C60-1EBF-83FD-7F1C-8110D8C82D14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F4E9B388-3E16-CA2A-4CD1-C99DB656E99A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3" name="右箭头 122">
              <a:extLst>
                <a:ext uri="{FF2B5EF4-FFF2-40B4-BE49-F238E27FC236}">
                  <a16:creationId xmlns:a16="http://schemas.microsoft.com/office/drawing/2014/main" id="{53F03BCD-FAF1-6AB9-0923-948DCFCBA6E0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4" name="右箭头 123">
              <a:extLst>
                <a:ext uri="{FF2B5EF4-FFF2-40B4-BE49-F238E27FC236}">
                  <a16:creationId xmlns:a16="http://schemas.microsoft.com/office/drawing/2014/main" id="{1D9F5771-D3CC-613E-7416-DE30943ED24A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5" name="右箭头 124">
              <a:extLst>
                <a:ext uri="{FF2B5EF4-FFF2-40B4-BE49-F238E27FC236}">
                  <a16:creationId xmlns:a16="http://schemas.microsoft.com/office/drawing/2014/main" id="{C3918EBA-6DBD-8EC4-4997-1728D9479187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10FE7DAF-DBB9-06EC-3DCF-00769117118D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7" name="圆角矩形 126">
              <a:extLst>
                <a:ext uri="{FF2B5EF4-FFF2-40B4-BE49-F238E27FC236}">
                  <a16:creationId xmlns:a16="http://schemas.microsoft.com/office/drawing/2014/main" id="{5AD1B493-AA8D-FC60-B1A6-9BF0EEB3BE1D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426A2E94-E4E2-0CB5-1CB0-37847956A393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9" name="圆角矩形 128">
              <a:extLst>
                <a:ext uri="{FF2B5EF4-FFF2-40B4-BE49-F238E27FC236}">
                  <a16:creationId xmlns:a16="http://schemas.microsoft.com/office/drawing/2014/main" id="{C9532F58-2E3F-D5A9-D014-E0DAA67B2CA8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0" name="圆角矩形 129">
              <a:extLst>
                <a:ext uri="{FF2B5EF4-FFF2-40B4-BE49-F238E27FC236}">
                  <a16:creationId xmlns:a16="http://schemas.microsoft.com/office/drawing/2014/main" id="{E6D7C2D2-4E42-32EC-7435-36FECD95C4D2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136388F-A221-45A5-6326-5530DB21E6FC}"/>
              </a:ext>
            </a:extLst>
          </p:cNvPr>
          <p:cNvGrpSpPr/>
          <p:nvPr/>
        </p:nvGrpSpPr>
        <p:grpSpPr>
          <a:xfrm rot="16200000">
            <a:off x="7742884" y="5659148"/>
            <a:ext cx="774222" cy="952888"/>
            <a:chOff x="8216214" y="10785837"/>
            <a:chExt cx="1320800" cy="1625599"/>
          </a:xfrm>
        </p:grpSpPr>
        <p:sp>
          <p:nvSpPr>
            <p:cNvPr id="141" name="燕尾形 140">
              <a:extLst>
                <a:ext uri="{FF2B5EF4-FFF2-40B4-BE49-F238E27FC236}">
                  <a16:creationId xmlns:a16="http://schemas.microsoft.com/office/drawing/2014/main" id="{D3B093E7-A1B2-5619-126B-7D28CFF8C435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42" name="燕尾形 141">
              <a:extLst>
                <a:ext uri="{FF2B5EF4-FFF2-40B4-BE49-F238E27FC236}">
                  <a16:creationId xmlns:a16="http://schemas.microsoft.com/office/drawing/2014/main" id="{ECD7A378-2D77-26B4-D1A9-810C0727F5AF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FC8E0788-2119-8D2A-0870-259B2139D305}"/>
              </a:ext>
            </a:extLst>
          </p:cNvPr>
          <p:cNvSpPr txBox="1"/>
          <p:nvPr/>
        </p:nvSpPr>
        <p:spPr>
          <a:xfrm>
            <a:off x="7083243" y="5091933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i="1">
                <a:solidFill>
                  <a:schemeClr val="bg1"/>
                </a:solidFill>
                <a:latin typeface="+mn-ea"/>
              </a:rPr>
              <a:t>decompose</a:t>
            </a:r>
            <a:endParaRPr kumimoji="1" lang="zh-CN" altLang="en-US" sz="2800" i="1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9FCC7F99-719B-DF52-DF3F-D3177723010A}"/>
              </a:ext>
            </a:extLst>
          </p:cNvPr>
          <p:cNvGrpSpPr/>
          <p:nvPr/>
        </p:nvGrpSpPr>
        <p:grpSpPr>
          <a:xfrm>
            <a:off x="1857567" y="9899023"/>
            <a:ext cx="16430433" cy="4930162"/>
            <a:chOff x="1857567" y="9899023"/>
            <a:chExt cx="16430433" cy="4930162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D90A157D-6C0D-69E6-E768-14D4BEA3DED6}"/>
                </a:ext>
              </a:extLst>
            </p:cNvPr>
            <p:cNvSpPr/>
            <p:nvPr/>
          </p:nvSpPr>
          <p:spPr>
            <a:xfrm>
              <a:off x="5666367" y="10677450"/>
              <a:ext cx="1750606" cy="10772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2800">
                  <a:solidFill>
                    <a:schemeClr val="tx1"/>
                  </a:solidFill>
                  <a:latin typeface="Trebuchet MS" panose="020B0603020202020204" pitchFamily="34" charset="0"/>
                </a:rPr>
                <a:t>Tile1</a:t>
              </a:r>
            </a:p>
            <a:p>
              <a:pPr algn="ctr">
                <a:lnSpc>
                  <a:spcPct val="90000"/>
                </a:lnSpc>
              </a:pPr>
              <a:r>
                <a:rPr kumimoji="1" lang="en-US" altLang="zh-CN" sz="280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Prelogue</a:t>
              </a:r>
              <a:endParaRPr kumimoji="1" lang="zh-CN" altLang="en-US" sz="280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1368D57F-C1A5-196D-9E5B-2FF337BF2F17}"/>
                </a:ext>
              </a:extLst>
            </p:cNvPr>
            <p:cNvSpPr txBox="1"/>
            <p:nvPr/>
          </p:nvSpPr>
          <p:spPr>
            <a:xfrm>
              <a:off x="2564811" y="10893788"/>
              <a:ext cx="2537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+mn-ea"/>
                </a:rPr>
                <a:t>Warp group1</a:t>
              </a:r>
              <a:endParaRPr kumimoji="1" lang="zh-CN" altLang="en-US" sz="320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685A962B-9827-A54A-5F65-507C7D906A55}"/>
                </a:ext>
              </a:extLst>
            </p:cNvPr>
            <p:cNvSpPr txBox="1"/>
            <p:nvPr/>
          </p:nvSpPr>
          <p:spPr>
            <a:xfrm>
              <a:off x="2557130" y="12529917"/>
              <a:ext cx="25370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kumimoji="1" sz="32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en-US" altLang="zh-CN"/>
                <a:t>Warp group2</a:t>
              </a:r>
              <a:endParaRPr lang="zh-CN" altLang="en-US" err="1"/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7BB44443-11E9-32F8-0071-A0219CF694F2}"/>
                </a:ext>
              </a:extLst>
            </p:cNvPr>
            <p:cNvSpPr txBox="1"/>
            <p:nvPr/>
          </p:nvSpPr>
          <p:spPr>
            <a:xfrm>
              <a:off x="2596084" y="14182854"/>
              <a:ext cx="25370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kumimoji="1" sz="3200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en-US" altLang="zh-CN"/>
                <a:t>Warp group3</a:t>
              </a:r>
              <a:endParaRPr lang="zh-CN" altLang="en-US" err="1"/>
            </a:p>
          </p:txBody>
        </p:sp>
        <p:cxnSp>
          <p:nvCxnSpPr>
            <p:cNvPr id="161" name="直线连接符 160">
              <a:extLst>
                <a:ext uri="{FF2B5EF4-FFF2-40B4-BE49-F238E27FC236}">
                  <a16:creationId xmlns:a16="http://schemas.microsoft.com/office/drawing/2014/main" id="{5211A54D-1986-1282-D245-A6EA7CD01766}"/>
                </a:ext>
              </a:extLst>
            </p:cNvPr>
            <p:cNvCxnSpPr>
              <a:cxnSpLocks/>
            </p:cNvCxnSpPr>
            <p:nvPr/>
          </p:nvCxnSpPr>
          <p:spPr>
            <a:xfrm>
              <a:off x="1857567" y="12041147"/>
              <a:ext cx="16430433" cy="0"/>
            </a:xfrm>
            <a:prstGeom prst="line">
              <a:avLst/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146A0553-88C5-9CAA-66DE-79D1BC6DB948}"/>
                </a:ext>
              </a:extLst>
            </p:cNvPr>
            <p:cNvCxnSpPr>
              <a:cxnSpLocks/>
            </p:cNvCxnSpPr>
            <p:nvPr/>
          </p:nvCxnSpPr>
          <p:spPr>
            <a:xfrm>
              <a:off x="1857567" y="13694084"/>
              <a:ext cx="16430433" cy="0"/>
            </a:xfrm>
            <a:prstGeom prst="line">
              <a:avLst/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A8203EBB-B8F0-7330-BF6C-873B91715EE9}"/>
                </a:ext>
              </a:extLst>
            </p:cNvPr>
            <p:cNvCxnSpPr>
              <a:cxnSpLocks/>
            </p:cNvCxnSpPr>
            <p:nvPr/>
          </p:nvCxnSpPr>
          <p:spPr>
            <a:xfrm>
              <a:off x="12514291" y="10298517"/>
              <a:ext cx="577370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46C31D11-6DF8-1D54-B705-743A3A03DEF0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28" y="10298517"/>
              <a:ext cx="762763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392FF6EC-24C5-94F6-A899-F57CCDA8DF3E}"/>
                </a:ext>
              </a:extLst>
            </p:cNvPr>
            <p:cNvSpPr txBox="1"/>
            <p:nvPr/>
          </p:nvSpPr>
          <p:spPr>
            <a:xfrm>
              <a:off x="10070847" y="9899023"/>
              <a:ext cx="19870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accent6"/>
                  </a:solidFill>
                  <a:latin typeface="Trebuchet MS" panose="020B0603020202020204" pitchFamily="34" charset="0"/>
                </a:rPr>
                <a:t>Time Line</a:t>
              </a:r>
              <a:endParaRPr kumimoji="1" lang="zh-CN" altLang="en-US" sz="3200" err="1">
                <a:solidFill>
                  <a:schemeClr val="accent6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69" name="文本框 168">
            <a:extLst>
              <a:ext uri="{FF2B5EF4-FFF2-40B4-BE49-F238E27FC236}">
                <a16:creationId xmlns:a16="http://schemas.microsoft.com/office/drawing/2014/main" id="{02A8C2F1-1452-4403-BE07-F01AFDAAB79F}"/>
              </a:ext>
            </a:extLst>
          </p:cNvPr>
          <p:cNvSpPr txBox="1"/>
          <p:nvPr/>
        </p:nvSpPr>
        <p:spPr>
          <a:xfrm>
            <a:off x="11738633" y="8475974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i="1">
                <a:solidFill>
                  <a:schemeClr val="bg1"/>
                </a:solidFill>
                <a:latin typeface="+mn-ea"/>
              </a:rPr>
              <a:t>pipeline</a:t>
            </a:r>
            <a:endParaRPr kumimoji="1" lang="zh-CN" altLang="en-US" sz="2800" i="1" err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8382935-D42D-55D4-4A76-A633F3C1B1C5}"/>
              </a:ext>
            </a:extLst>
          </p:cNvPr>
          <p:cNvGrpSpPr/>
          <p:nvPr/>
        </p:nvGrpSpPr>
        <p:grpSpPr>
          <a:xfrm>
            <a:off x="9462859" y="3681062"/>
            <a:ext cx="5770422" cy="4111253"/>
            <a:chOff x="9595280" y="6072165"/>
            <a:chExt cx="5770422" cy="4111253"/>
          </a:xfrm>
        </p:grpSpPr>
        <p:sp>
          <p:nvSpPr>
            <p:cNvPr id="118" name="任意形状 117">
              <a:extLst>
                <a:ext uri="{FF2B5EF4-FFF2-40B4-BE49-F238E27FC236}">
                  <a16:creationId xmlns:a16="http://schemas.microsoft.com/office/drawing/2014/main" id="{327F58A3-090A-C331-B0C9-17F8BBC4160D}"/>
                </a:ext>
              </a:extLst>
            </p:cNvPr>
            <p:cNvSpPr/>
            <p:nvPr/>
          </p:nvSpPr>
          <p:spPr>
            <a:xfrm>
              <a:off x="9989645" y="6072165"/>
              <a:ext cx="1955008" cy="1361761"/>
            </a:xfrm>
            <a:custGeom>
              <a:avLst/>
              <a:gdLst>
                <a:gd name="connsiteX0" fmla="*/ 2646000 w 5164616"/>
                <a:gd name="connsiteY0" fmla="*/ 133244 h 3597412"/>
                <a:gd name="connsiteX1" fmla="*/ 3261519 w 5164616"/>
                <a:gd name="connsiteY1" fmla="*/ 641247 h 3597412"/>
                <a:gd name="connsiteX2" fmla="*/ 3262518 w 5164616"/>
                <a:gd name="connsiteY2" fmla="*/ 641647 h 3597412"/>
                <a:gd name="connsiteX3" fmla="*/ 3651281 w 5164616"/>
                <a:gd name="connsiteY3" fmla="*/ 510283 h 3597412"/>
                <a:gd name="connsiteX4" fmla="*/ 4279524 w 5164616"/>
                <a:gd name="connsiteY4" fmla="*/ 1138725 h 3597412"/>
                <a:gd name="connsiteX5" fmla="*/ 4261005 w 5164616"/>
                <a:gd name="connsiteY5" fmla="*/ 1282213 h 3597412"/>
                <a:gd name="connsiteX6" fmla="*/ 4261505 w 5164616"/>
                <a:gd name="connsiteY6" fmla="*/ 1283013 h 3597412"/>
                <a:gd name="connsiteX7" fmla="*/ 4261804 w 5164616"/>
                <a:gd name="connsiteY7" fmla="*/ 1283013 h 3597412"/>
                <a:gd name="connsiteX8" fmla="*/ 4413419 w 5164616"/>
                <a:gd name="connsiteY8" fmla="*/ 1264494 h 3597412"/>
                <a:gd name="connsiteX9" fmla="*/ 5032689 w 5164616"/>
                <a:gd name="connsiteY9" fmla="*/ 1901976 h 3597412"/>
                <a:gd name="connsiteX10" fmla="*/ 4405226 w 5164616"/>
                <a:gd name="connsiteY10" fmla="*/ 2521312 h 3597412"/>
                <a:gd name="connsiteX11" fmla="*/ 4154754 w 5164616"/>
                <a:gd name="connsiteY11" fmla="*/ 2465156 h 3597412"/>
                <a:gd name="connsiteX12" fmla="*/ 4153949 w 5164616"/>
                <a:gd name="connsiteY12" fmla="*/ 2465422 h 3597412"/>
                <a:gd name="connsiteX13" fmla="*/ 4153889 w 5164616"/>
                <a:gd name="connsiteY13" fmla="*/ 2465756 h 3597412"/>
                <a:gd name="connsiteX14" fmla="*/ 4153889 w 5164616"/>
                <a:gd name="connsiteY14" fmla="*/ 2508123 h 3597412"/>
                <a:gd name="connsiteX15" fmla="*/ 3574874 w 5164616"/>
                <a:gd name="connsiteY15" fmla="*/ 3147623 h 3597412"/>
                <a:gd name="connsiteX16" fmla="*/ 3023904 w 5164616"/>
                <a:gd name="connsiteY16" fmla="*/ 2893089 h 3597412"/>
                <a:gd name="connsiteX17" fmla="*/ 3023058 w 5164616"/>
                <a:gd name="connsiteY17" fmla="*/ 2892995 h 3597412"/>
                <a:gd name="connsiteX18" fmla="*/ 3022839 w 5164616"/>
                <a:gd name="connsiteY18" fmla="*/ 2893422 h 3597412"/>
                <a:gd name="connsiteX19" fmla="*/ 2336714 w 5164616"/>
                <a:gd name="connsiteY19" fmla="*/ 3460985 h 3597412"/>
                <a:gd name="connsiteX20" fmla="*/ 1766353 w 5164616"/>
                <a:gd name="connsiteY20" fmla="*/ 2835267 h 3597412"/>
                <a:gd name="connsiteX21" fmla="*/ 1772348 w 5164616"/>
                <a:gd name="connsiteY21" fmla="*/ 2767653 h 3597412"/>
                <a:gd name="connsiteX22" fmla="*/ 1772149 w 5164616"/>
                <a:gd name="connsiteY22" fmla="*/ 2766920 h 3597412"/>
                <a:gd name="connsiteX23" fmla="*/ 1771416 w 5164616"/>
                <a:gd name="connsiteY23" fmla="*/ 2767120 h 3597412"/>
                <a:gd name="connsiteX24" fmla="*/ 895573 w 5164616"/>
                <a:gd name="connsiteY24" fmla="*/ 2656393 h 3597412"/>
                <a:gd name="connsiteX25" fmla="*/ 767400 w 5164616"/>
                <a:gd name="connsiteY25" fmla="*/ 2332793 h 3597412"/>
                <a:gd name="connsiteX26" fmla="*/ 761071 w 5164616"/>
                <a:gd name="connsiteY26" fmla="*/ 2332793 h 3597412"/>
                <a:gd name="connsiteX27" fmla="*/ 133541 w 5164616"/>
                <a:gd name="connsiteY27" fmla="*/ 1703438 h 3597412"/>
                <a:gd name="connsiteX28" fmla="*/ 752878 w 5164616"/>
                <a:gd name="connsiteY28" fmla="*/ 1075974 h 3597412"/>
                <a:gd name="connsiteX29" fmla="*/ 904493 w 5164616"/>
                <a:gd name="connsiteY29" fmla="*/ 1094493 h 3597412"/>
                <a:gd name="connsiteX30" fmla="*/ 905359 w 5164616"/>
                <a:gd name="connsiteY30" fmla="*/ 1093927 h 3597412"/>
                <a:gd name="connsiteX31" fmla="*/ 905359 w 5164616"/>
                <a:gd name="connsiteY31" fmla="*/ 1093627 h 3597412"/>
                <a:gd name="connsiteX32" fmla="*/ 886907 w 5164616"/>
                <a:gd name="connsiteY32" fmla="*/ 963462 h 3597412"/>
                <a:gd name="connsiteX33" fmla="*/ 1497656 w 5164616"/>
                <a:gd name="connsiteY33" fmla="*/ 322223 h 3597412"/>
                <a:gd name="connsiteX34" fmla="*/ 2035809 w 5164616"/>
                <a:gd name="connsiteY34" fmla="*/ 603743 h 3597412"/>
                <a:gd name="connsiteX35" fmla="*/ 2036615 w 5164616"/>
                <a:gd name="connsiteY35" fmla="*/ 604003 h 3597412"/>
                <a:gd name="connsiteX36" fmla="*/ 2036875 w 5164616"/>
                <a:gd name="connsiteY36" fmla="*/ 603743 h 3597412"/>
                <a:gd name="connsiteX37" fmla="*/ 2646000 w 5164616"/>
                <a:gd name="connsiteY37" fmla="*/ 133244 h 3597412"/>
                <a:gd name="connsiteX38" fmla="*/ 2646000 w 5164616"/>
                <a:gd name="connsiteY38" fmla="*/ 14 h 3597412"/>
                <a:gd name="connsiteX39" fmla="*/ 1998172 w 5164616"/>
                <a:gd name="connsiteY39" fmla="*/ 364396 h 3597412"/>
                <a:gd name="connsiteX40" fmla="*/ 1515083 w 5164616"/>
                <a:gd name="connsiteY40" fmla="*/ 188534 h 3597412"/>
                <a:gd name="connsiteX41" fmla="*/ 753544 w 5164616"/>
                <a:gd name="connsiteY41" fmla="*/ 942745 h 3597412"/>
                <a:gd name="connsiteX42" fmla="*/ 45 w 5164616"/>
                <a:gd name="connsiteY42" fmla="*/ 1712637 h 3597412"/>
                <a:gd name="connsiteX43" fmla="*/ 654288 w 5164616"/>
                <a:gd name="connsiteY43" fmla="*/ 2458561 h 3597412"/>
                <a:gd name="connsiteX44" fmla="*/ 1572711 w 5164616"/>
                <a:gd name="connsiteY44" fmla="*/ 3008858 h 3597412"/>
                <a:gd name="connsiteX45" fmla="*/ 1648045 w 5164616"/>
                <a:gd name="connsiteY45" fmla="*/ 2985749 h 3597412"/>
                <a:gd name="connsiteX46" fmla="*/ 2546984 w 5164616"/>
                <a:gd name="connsiteY46" fmla="*/ 3582110 h 3597412"/>
                <a:gd name="connsiteX47" fmla="*/ 3091851 w 5164616"/>
                <a:gd name="connsiteY47" fmla="*/ 3146291 h 3597412"/>
                <a:gd name="connsiteX48" fmla="*/ 3525579 w 5164616"/>
                <a:gd name="connsiteY48" fmla="*/ 3282984 h 3597412"/>
                <a:gd name="connsiteX49" fmla="*/ 4277592 w 5164616"/>
                <a:gd name="connsiteY49" fmla="*/ 2641752 h 3597412"/>
                <a:gd name="connsiteX50" fmla="*/ 4405226 w 5164616"/>
                <a:gd name="connsiteY50" fmla="*/ 2654541 h 3597412"/>
                <a:gd name="connsiteX51" fmla="*/ 5164613 w 5164616"/>
                <a:gd name="connsiteY51" fmla="*/ 1890591 h 3597412"/>
                <a:gd name="connsiteX52" fmla="*/ 4412753 w 5164616"/>
                <a:gd name="connsiteY52" fmla="*/ 1131264 h 3597412"/>
                <a:gd name="connsiteX53" fmla="*/ 3651281 w 5164616"/>
                <a:gd name="connsiteY53" fmla="*/ 377053 h 3597412"/>
                <a:gd name="connsiteX54" fmla="*/ 3339058 w 5164616"/>
                <a:gd name="connsiteY54" fmla="*/ 443068 h 3597412"/>
                <a:gd name="connsiteX55" fmla="*/ 2646000 w 5164616"/>
                <a:gd name="connsiteY55" fmla="*/ 14 h 359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64616" h="3597412">
                  <a:moveTo>
                    <a:pt x="2646000" y="133244"/>
                  </a:moveTo>
                  <a:cubicBezTo>
                    <a:pt x="2947038" y="131412"/>
                    <a:pt x="3206229" y="345325"/>
                    <a:pt x="3261519" y="641247"/>
                  </a:cubicBezTo>
                  <a:cubicBezTo>
                    <a:pt x="3261519" y="641713"/>
                    <a:pt x="3262118" y="641980"/>
                    <a:pt x="3262518" y="641647"/>
                  </a:cubicBezTo>
                  <a:cubicBezTo>
                    <a:pt x="3374417" y="556826"/>
                    <a:pt x="3510871" y="510722"/>
                    <a:pt x="3651281" y="510283"/>
                  </a:cubicBezTo>
                  <a:cubicBezTo>
                    <a:pt x="3997871" y="511382"/>
                    <a:pt x="4278538" y="792136"/>
                    <a:pt x="4279524" y="1138725"/>
                  </a:cubicBezTo>
                  <a:cubicBezTo>
                    <a:pt x="4279864" y="1187174"/>
                    <a:pt x="4273635" y="1235443"/>
                    <a:pt x="4261005" y="1282213"/>
                  </a:cubicBezTo>
                  <a:cubicBezTo>
                    <a:pt x="4260925" y="1282573"/>
                    <a:pt x="4261145" y="1282933"/>
                    <a:pt x="4261505" y="1283013"/>
                  </a:cubicBezTo>
                  <a:cubicBezTo>
                    <a:pt x="4261605" y="1283032"/>
                    <a:pt x="4261705" y="1283032"/>
                    <a:pt x="4261804" y="1283013"/>
                  </a:cubicBezTo>
                  <a:cubicBezTo>
                    <a:pt x="4311272" y="1270029"/>
                    <a:pt x="4362279" y="1263794"/>
                    <a:pt x="4413419" y="1264494"/>
                  </a:cubicBezTo>
                  <a:cubicBezTo>
                    <a:pt x="4760462" y="1269523"/>
                    <a:pt x="5037719" y="1554933"/>
                    <a:pt x="5032689" y="1901976"/>
                  </a:cubicBezTo>
                  <a:cubicBezTo>
                    <a:pt x="5027720" y="2245115"/>
                    <a:pt x="4748398" y="2520813"/>
                    <a:pt x="4405226" y="2521312"/>
                  </a:cubicBezTo>
                  <a:cubicBezTo>
                    <a:pt x="4318887" y="2518967"/>
                    <a:pt x="4233826" y="2499896"/>
                    <a:pt x="4154754" y="2465156"/>
                  </a:cubicBezTo>
                  <a:cubicBezTo>
                    <a:pt x="4154462" y="2465009"/>
                    <a:pt x="4154095" y="2465123"/>
                    <a:pt x="4153949" y="2465422"/>
                  </a:cubicBezTo>
                  <a:cubicBezTo>
                    <a:pt x="4153896" y="2465523"/>
                    <a:pt x="4153875" y="2465642"/>
                    <a:pt x="4153889" y="2465756"/>
                  </a:cubicBezTo>
                  <a:lnTo>
                    <a:pt x="4153889" y="2508123"/>
                  </a:lnTo>
                  <a:cubicBezTo>
                    <a:pt x="4156613" y="2839451"/>
                    <a:pt x="3904843" y="3117520"/>
                    <a:pt x="3574874" y="3147623"/>
                  </a:cubicBezTo>
                  <a:cubicBezTo>
                    <a:pt x="3359283" y="3165316"/>
                    <a:pt x="3150186" y="3068718"/>
                    <a:pt x="3023904" y="2893089"/>
                  </a:cubicBezTo>
                  <a:cubicBezTo>
                    <a:pt x="3023698" y="2892829"/>
                    <a:pt x="3023318" y="2892789"/>
                    <a:pt x="3023058" y="2892995"/>
                  </a:cubicBezTo>
                  <a:cubicBezTo>
                    <a:pt x="3022932" y="2893102"/>
                    <a:pt x="3022852" y="2893255"/>
                    <a:pt x="3022839" y="2893422"/>
                  </a:cubicBezTo>
                  <a:cubicBezTo>
                    <a:pt x="2990097" y="3239618"/>
                    <a:pt x="2682911" y="3493726"/>
                    <a:pt x="2336714" y="3460985"/>
                  </a:cubicBezTo>
                  <a:cubicBezTo>
                    <a:pt x="2013806" y="3430449"/>
                    <a:pt x="1766933" y="3159614"/>
                    <a:pt x="1766353" y="2835267"/>
                  </a:cubicBezTo>
                  <a:cubicBezTo>
                    <a:pt x="1766300" y="2812591"/>
                    <a:pt x="1768312" y="2789962"/>
                    <a:pt x="1772348" y="2767653"/>
                  </a:cubicBezTo>
                  <a:cubicBezTo>
                    <a:pt x="1772495" y="2767393"/>
                    <a:pt x="1772408" y="2767067"/>
                    <a:pt x="1772149" y="2766920"/>
                  </a:cubicBezTo>
                  <a:cubicBezTo>
                    <a:pt x="1771889" y="2766774"/>
                    <a:pt x="1771562" y="2766860"/>
                    <a:pt x="1771416" y="2767120"/>
                  </a:cubicBezTo>
                  <a:cubicBezTo>
                    <a:pt x="1498982" y="2978402"/>
                    <a:pt x="1106855" y="2928827"/>
                    <a:pt x="895573" y="2656393"/>
                  </a:cubicBezTo>
                  <a:cubicBezTo>
                    <a:pt x="823030" y="2562860"/>
                    <a:pt x="778578" y="2450627"/>
                    <a:pt x="767400" y="2332793"/>
                  </a:cubicBezTo>
                  <a:lnTo>
                    <a:pt x="761071" y="2332793"/>
                  </a:lnTo>
                  <a:cubicBezTo>
                    <a:pt x="413996" y="2332286"/>
                    <a:pt x="133035" y="2050520"/>
                    <a:pt x="133541" y="1703438"/>
                  </a:cubicBezTo>
                  <a:cubicBezTo>
                    <a:pt x="134041" y="1360266"/>
                    <a:pt x="409739" y="1080944"/>
                    <a:pt x="752878" y="1075974"/>
                  </a:cubicBezTo>
                  <a:cubicBezTo>
                    <a:pt x="804018" y="1075268"/>
                    <a:pt x="855025" y="1081503"/>
                    <a:pt x="904493" y="1094493"/>
                  </a:cubicBezTo>
                  <a:cubicBezTo>
                    <a:pt x="904886" y="1094573"/>
                    <a:pt x="905279" y="1094320"/>
                    <a:pt x="905359" y="1093927"/>
                  </a:cubicBezTo>
                  <a:cubicBezTo>
                    <a:pt x="905379" y="1093827"/>
                    <a:pt x="905379" y="1093727"/>
                    <a:pt x="905359" y="1093627"/>
                  </a:cubicBezTo>
                  <a:cubicBezTo>
                    <a:pt x="894221" y="1051094"/>
                    <a:pt x="888032" y="1007414"/>
                    <a:pt x="886907" y="963462"/>
                  </a:cubicBezTo>
                  <a:cubicBezTo>
                    <a:pt x="878486" y="617739"/>
                    <a:pt x="1151926" y="330643"/>
                    <a:pt x="1497656" y="322223"/>
                  </a:cubicBezTo>
                  <a:cubicBezTo>
                    <a:pt x="1713588" y="316967"/>
                    <a:pt x="1916982" y="423371"/>
                    <a:pt x="2035809" y="603743"/>
                  </a:cubicBezTo>
                  <a:cubicBezTo>
                    <a:pt x="2035962" y="604036"/>
                    <a:pt x="2036322" y="604156"/>
                    <a:pt x="2036615" y="604003"/>
                  </a:cubicBezTo>
                  <a:cubicBezTo>
                    <a:pt x="2036729" y="603943"/>
                    <a:pt x="2036815" y="603856"/>
                    <a:pt x="2036875" y="603743"/>
                  </a:cubicBezTo>
                  <a:cubicBezTo>
                    <a:pt x="2112090" y="328498"/>
                    <a:pt x="2360682" y="136481"/>
                    <a:pt x="2646000" y="133244"/>
                  </a:cubicBezTo>
                  <a:moveTo>
                    <a:pt x="2646000" y="14"/>
                  </a:moveTo>
                  <a:cubicBezTo>
                    <a:pt x="2381712" y="1806"/>
                    <a:pt x="2136950" y="139479"/>
                    <a:pt x="1998172" y="364396"/>
                  </a:cubicBezTo>
                  <a:cubicBezTo>
                    <a:pt x="1862718" y="250992"/>
                    <a:pt x="1691745" y="188747"/>
                    <a:pt x="1515083" y="188534"/>
                  </a:cubicBezTo>
                  <a:cubicBezTo>
                    <a:pt x="1097562" y="189053"/>
                    <a:pt x="758100" y="525251"/>
                    <a:pt x="753544" y="942745"/>
                  </a:cubicBezTo>
                  <a:cubicBezTo>
                    <a:pt x="332872" y="947268"/>
                    <a:pt x="-4481" y="1291959"/>
                    <a:pt x="45" y="1712637"/>
                  </a:cubicBezTo>
                  <a:cubicBezTo>
                    <a:pt x="4091" y="2088690"/>
                    <a:pt x="281972" y="2405509"/>
                    <a:pt x="654288" y="2458561"/>
                  </a:cubicBezTo>
                  <a:cubicBezTo>
                    <a:pt x="755942" y="2864138"/>
                    <a:pt x="1167134" y="3110512"/>
                    <a:pt x="1572711" y="3008858"/>
                  </a:cubicBezTo>
                  <a:cubicBezTo>
                    <a:pt x="1598204" y="3002470"/>
                    <a:pt x="1623351" y="2994756"/>
                    <a:pt x="1648045" y="2985749"/>
                  </a:cubicBezTo>
                  <a:cubicBezTo>
                    <a:pt x="1731600" y="3398667"/>
                    <a:pt x="2134073" y="3665665"/>
                    <a:pt x="2546984" y="3582110"/>
                  </a:cubicBezTo>
                  <a:cubicBezTo>
                    <a:pt x="2788295" y="3533282"/>
                    <a:pt x="2991203" y="3370982"/>
                    <a:pt x="3091851" y="3146291"/>
                  </a:cubicBezTo>
                  <a:cubicBezTo>
                    <a:pt x="3218659" y="3235927"/>
                    <a:pt x="3370294" y="3283717"/>
                    <a:pt x="3525579" y="3282984"/>
                  </a:cubicBezTo>
                  <a:cubicBezTo>
                    <a:pt x="3899561" y="3282531"/>
                    <a:pt x="4218045" y="3010963"/>
                    <a:pt x="4277592" y="2641752"/>
                  </a:cubicBezTo>
                  <a:cubicBezTo>
                    <a:pt x="4319626" y="2650098"/>
                    <a:pt x="4362373" y="2654382"/>
                    <a:pt x="4405226" y="2654541"/>
                  </a:cubicBezTo>
                  <a:cubicBezTo>
                    <a:pt x="4825884" y="2653283"/>
                    <a:pt x="5165872" y="2311250"/>
                    <a:pt x="5164613" y="1890591"/>
                  </a:cubicBezTo>
                  <a:cubicBezTo>
                    <a:pt x="5163361" y="1474649"/>
                    <a:pt x="4828662" y="1136620"/>
                    <a:pt x="4412753" y="1131264"/>
                  </a:cubicBezTo>
                  <a:cubicBezTo>
                    <a:pt x="4408197" y="713797"/>
                    <a:pt x="4068775" y="377613"/>
                    <a:pt x="3651281" y="377053"/>
                  </a:cubicBezTo>
                  <a:cubicBezTo>
                    <a:pt x="3543765" y="377233"/>
                    <a:pt x="3437448" y="399716"/>
                    <a:pt x="3339058" y="443068"/>
                  </a:cubicBezTo>
                  <a:cubicBezTo>
                    <a:pt x="3215561" y="171687"/>
                    <a:pt x="2944153" y="-1818"/>
                    <a:pt x="2646000" y="14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Prelogue</a:t>
              </a:r>
              <a:endParaRPr lang="zh-CN" alt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7" name="燕尾形箭头 136">
              <a:extLst>
                <a:ext uri="{FF2B5EF4-FFF2-40B4-BE49-F238E27FC236}">
                  <a16:creationId xmlns:a16="http://schemas.microsoft.com/office/drawing/2014/main" id="{DA49B1BA-CE39-0708-6E38-FFDCF21CC5A9}"/>
                </a:ext>
              </a:extLst>
            </p:cNvPr>
            <p:cNvSpPr/>
            <p:nvPr/>
          </p:nvSpPr>
          <p:spPr>
            <a:xfrm rot="1016989">
              <a:off x="12030277" y="6902238"/>
              <a:ext cx="1500087" cy="590673"/>
            </a:xfrm>
            <a:prstGeom prst="notched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8C009F9-CCBF-E282-EB51-7A7CD3A82483}"/>
                </a:ext>
              </a:extLst>
            </p:cNvPr>
            <p:cNvSpPr txBox="1"/>
            <p:nvPr/>
          </p:nvSpPr>
          <p:spPr>
            <a:xfrm>
              <a:off x="9595280" y="7683948"/>
              <a:ext cx="2039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Trebuchet MS" panose="020B0603020202020204" pitchFamily="34" charset="0"/>
                </a:rPr>
                <a:t>Subgraphs</a:t>
              </a:r>
              <a:endParaRPr kumimoji="1" lang="zh-CN" altLang="en-US" sz="3200" err="1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1" name="任意形状 170">
              <a:extLst>
                <a:ext uri="{FF2B5EF4-FFF2-40B4-BE49-F238E27FC236}">
                  <a16:creationId xmlns:a16="http://schemas.microsoft.com/office/drawing/2014/main" id="{A224B06F-2A12-95AB-D14D-D576B5034006}"/>
                </a:ext>
              </a:extLst>
            </p:cNvPr>
            <p:cNvSpPr/>
            <p:nvPr/>
          </p:nvSpPr>
          <p:spPr>
            <a:xfrm>
              <a:off x="13410694" y="7126781"/>
              <a:ext cx="1955008" cy="1361761"/>
            </a:xfrm>
            <a:custGeom>
              <a:avLst/>
              <a:gdLst>
                <a:gd name="connsiteX0" fmla="*/ 2646000 w 5164616"/>
                <a:gd name="connsiteY0" fmla="*/ 133244 h 3597412"/>
                <a:gd name="connsiteX1" fmla="*/ 3261519 w 5164616"/>
                <a:gd name="connsiteY1" fmla="*/ 641247 h 3597412"/>
                <a:gd name="connsiteX2" fmla="*/ 3262518 w 5164616"/>
                <a:gd name="connsiteY2" fmla="*/ 641647 h 3597412"/>
                <a:gd name="connsiteX3" fmla="*/ 3651281 w 5164616"/>
                <a:gd name="connsiteY3" fmla="*/ 510283 h 3597412"/>
                <a:gd name="connsiteX4" fmla="*/ 4279524 w 5164616"/>
                <a:gd name="connsiteY4" fmla="*/ 1138725 h 3597412"/>
                <a:gd name="connsiteX5" fmla="*/ 4261005 w 5164616"/>
                <a:gd name="connsiteY5" fmla="*/ 1282213 h 3597412"/>
                <a:gd name="connsiteX6" fmla="*/ 4261505 w 5164616"/>
                <a:gd name="connsiteY6" fmla="*/ 1283013 h 3597412"/>
                <a:gd name="connsiteX7" fmla="*/ 4261804 w 5164616"/>
                <a:gd name="connsiteY7" fmla="*/ 1283013 h 3597412"/>
                <a:gd name="connsiteX8" fmla="*/ 4413419 w 5164616"/>
                <a:gd name="connsiteY8" fmla="*/ 1264494 h 3597412"/>
                <a:gd name="connsiteX9" fmla="*/ 5032689 w 5164616"/>
                <a:gd name="connsiteY9" fmla="*/ 1901976 h 3597412"/>
                <a:gd name="connsiteX10" fmla="*/ 4405226 w 5164616"/>
                <a:gd name="connsiteY10" fmla="*/ 2521312 h 3597412"/>
                <a:gd name="connsiteX11" fmla="*/ 4154754 w 5164616"/>
                <a:gd name="connsiteY11" fmla="*/ 2465156 h 3597412"/>
                <a:gd name="connsiteX12" fmla="*/ 4153949 w 5164616"/>
                <a:gd name="connsiteY12" fmla="*/ 2465422 h 3597412"/>
                <a:gd name="connsiteX13" fmla="*/ 4153889 w 5164616"/>
                <a:gd name="connsiteY13" fmla="*/ 2465756 h 3597412"/>
                <a:gd name="connsiteX14" fmla="*/ 4153889 w 5164616"/>
                <a:gd name="connsiteY14" fmla="*/ 2508123 h 3597412"/>
                <a:gd name="connsiteX15" fmla="*/ 3574874 w 5164616"/>
                <a:gd name="connsiteY15" fmla="*/ 3147623 h 3597412"/>
                <a:gd name="connsiteX16" fmla="*/ 3023904 w 5164616"/>
                <a:gd name="connsiteY16" fmla="*/ 2893089 h 3597412"/>
                <a:gd name="connsiteX17" fmla="*/ 3023058 w 5164616"/>
                <a:gd name="connsiteY17" fmla="*/ 2892995 h 3597412"/>
                <a:gd name="connsiteX18" fmla="*/ 3022839 w 5164616"/>
                <a:gd name="connsiteY18" fmla="*/ 2893422 h 3597412"/>
                <a:gd name="connsiteX19" fmla="*/ 2336714 w 5164616"/>
                <a:gd name="connsiteY19" fmla="*/ 3460985 h 3597412"/>
                <a:gd name="connsiteX20" fmla="*/ 1766353 w 5164616"/>
                <a:gd name="connsiteY20" fmla="*/ 2835267 h 3597412"/>
                <a:gd name="connsiteX21" fmla="*/ 1772348 w 5164616"/>
                <a:gd name="connsiteY21" fmla="*/ 2767653 h 3597412"/>
                <a:gd name="connsiteX22" fmla="*/ 1772149 w 5164616"/>
                <a:gd name="connsiteY22" fmla="*/ 2766920 h 3597412"/>
                <a:gd name="connsiteX23" fmla="*/ 1771416 w 5164616"/>
                <a:gd name="connsiteY23" fmla="*/ 2767120 h 3597412"/>
                <a:gd name="connsiteX24" fmla="*/ 895573 w 5164616"/>
                <a:gd name="connsiteY24" fmla="*/ 2656393 h 3597412"/>
                <a:gd name="connsiteX25" fmla="*/ 767400 w 5164616"/>
                <a:gd name="connsiteY25" fmla="*/ 2332793 h 3597412"/>
                <a:gd name="connsiteX26" fmla="*/ 761071 w 5164616"/>
                <a:gd name="connsiteY26" fmla="*/ 2332793 h 3597412"/>
                <a:gd name="connsiteX27" fmla="*/ 133541 w 5164616"/>
                <a:gd name="connsiteY27" fmla="*/ 1703438 h 3597412"/>
                <a:gd name="connsiteX28" fmla="*/ 752878 w 5164616"/>
                <a:gd name="connsiteY28" fmla="*/ 1075974 h 3597412"/>
                <a:gd name="connsiteX29" fmla="*/ 904493 w 5164616"/>
                <a:gd name="connsiteY29" fmla="*/ 1094493 h 3597412"/>
                <a:gd name="connsiteX30" fmla="*/ 905359 w 5164616"/>
                <a:gd name="connsiteY30" fmla="*/ 1093927 h 3597412"/>
                <a:gd name="connsiteX31" fmla="*/ 905359 w 5164616"/>
                <a:gd name="connsiteY31" fmla="*/ 1093627 h 3597412"/>
                <a:gd name="connsiteX32" fmla="*/ 886907 w 5164616"/>
                <a:gd name="connsiteY32" fmla="*/ 963462 h 3597412"/>
                <a:gd name="connsiteX33" fmla="*/ 1497656 w 5164616"/>
                <a:gd name="connsiteY33" fmla="*/ 322223 h 3597412"/>
                <a:gd name="connsiteX34" fmla="*/ 2035809 w 5164616"/>
                <a:gd name="connsiteY34" fmla="*/ 603743 h 3597412"/>
                <a:gd name="connsiteX35" fmla="*/ 2036615 w 5164616"/>
                <a:gd name="connsiteY35" fmla="*/ 604003 h 3597412"/>
                <a:gd name="connsiteX36" fmla="*/ 2036875 w 5164616"/>
                <a:gd name="connsiteY36" fmla="*/ 603743 h 3597412"/>
                <a:gd name="connsiteX37" fmla="*/ 2646000 w 5164616"/>
                <a:gd name="connsiteY37" fmla="*/ 133244 h 3597412"/>
                <a:gd name="connsiteX38" fmla="*/ 2646000 w 5164616"/>
                <a:gd name="connsiteY38" fmla="*/ 14 h 3597412"/>
                <a:gd name="connsiteX39" fmla="*/ 1998172 w 5164616"/>
                <a:gd name="connsiteY39" fmla="*/ 364396 h 3597412"/>
                <a:gd name="connsiteX40" fmla="*/ 1515083 w 5164616"/>
                <a:gd name="connsiteY40" fmla="*/ 188534 h 3597412"/>
                <a:gd name="connsiteX41" fmla="*/ 753544 w 5164616"/>
                <a:gd name="connsiteY41" fmla="*/ 942745 h 3597412"/>
                <a:gd name="connsiteX42" fmla="*/ 45 w 5164616"/>
                <a:gd name="connsiteY42" fmla="*/ 1712637 h 3597412"/>
                <a:gd name="connsiteX43" fmla="*/ 654288 w 5164616"/>
                <a:gd name="connsiteY43" fmla="*/ 2458561 h 3597412"/>
                <a:gd name="connsiteX44" fmla="*/ 1572711 w 5164616"/>
                <a:gd name="connsiteY44" fmla="*/ 3008858 h 3597412"/>
                <a:gd name="connsiteX45" fmla="*/ 1648045 w 5164616"/>
                <a:gd name="connsiteY45" fmla="*/ 2985749 h 3597412"/>
                <a:gd name="connsiteX46" fmla="*/ 2546984 w 5164616"/>
                <a:gd name="connsiteY46" fmla="*/ 3582110 h 3597412"/>
                <a:gd name="connsiteX47" fmla="*/ 3091851 w 5164616"/>
                <a:gd name="connsiteY47" fmla="*/ 3146291 h 3597412"/>
                <a:gd name="connsiteX48" fmla="*/ 3525579 w 5164616"/>
                <a:gd name="connsiteY48" fmla="*/ 3282984 h 3597412"/>
                <a:gd name="connsiteX49" fmla="*/ 4277592 w 5164616"/>
                <a:gd name="connsiteY49" fmla="*/ 2641752 h 3597412"/>
                <a:gd name="connsiteX50" fmla="*/ 4405226 w 5164616"/>
                <a:gd name="connsiteY50" fmla="*/ 2654541 h 3597412"/>
                <a:gd name="connsiteX51" fmla="*/ 5164613 w 5164616"/>
                <a:gd name="connsiteY51" fmla="*/ 1890591 h 3597412"/>
                <a:gd name="connsiteX52" fmla="*/ 4412753 w 5164616"/>
                <a:gd name="connsiteY52" fmla="*/ 1131264 h 3597412"/>
                <a:gd name="connsiteX53" fmla="*/ 3651281 w 5164616"/>
                <a:gd name="connsiteY53" fmla="*/ 377053 h 3597412"/>
                <a:gd name="connsiteX54" fmla="*/ 3339058 w 5164616"/>
                <a:gd name="connsiteY54" fmla="*/ 443068 h 3597412"/>
                <a:gd name="connsiteX55" fmla="*/ 2646000 w 5164616"/>
                <a:gd name="connsiteY55" fmla="*/ 14 h 359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64616" h="3597412">
                  <a:moveTo>
                    <a:pt x="2646000" y="133244"/>
                  </a:moveTo>
                  <a:cubicBezTo>
                    <a:pt x="2947038" y="131412"/>
                    <a:pt x="3206229" y="345325"/>
                    <a:pt x="3261519" y="641247"/>
                  </a:cubicBezTo>
                  <a:cubicBezTo>
                    <a:pt x="3261519" y="641713"/>
                    <a:pt x="3262118" y="641980"/>
                    <a:pt x="3262518" y="641647"/>
                  </a:cubicBezTo>
                  <a:cubicBezTo>
                    <a:pt x="3374417" y="556826"/>
                    <a:pt x="3510871" y="510722"/>
                    <a:pt x="3651281" y="510283"/>
                  </a:cubicBezTo>
                  <a:cubicBezTo>
                    <a:pt x="3997871" y="511382"/>
                    <a:pt x="4278538" y="792136"/>
                    <a:pt x="4279524" y="1138725"/>
                  </a:cubicBezTo>
                  <a:cubicBezTo>
                    <a:pt x="4279864" y="1187174"/>
                    <a:pt x="4273635" y="1235443"/>
                    <a:pt x="4261005" y="1282213"/>
                  </a:cubicBezTo>
                  <a:cubicBezTo>
                    <a:pt x="4260925" y="1282573"/>
                    <a:pt x="4261145" y="1282933"/>
                    <a:pt x="4261505" y="1283013"/>
                  </a:cubicBezTo>
                  <a:cubicBezTo>
                    <a:pt x="4261605" y="1283032"/>
                    <a:pt x="4261705" y="1283032"/>
                    <a:pt x="4261804" y="1283013"/>
                  </a:cubicBezTo>
                  <a:cubicBezTo>
                    <a:pt x="4311272" y="1270029"/>
                    <a:pt x="4362279" y="1263794"/>
                    <a:pt x="4413419" y="1264494"/>
                  </a:cubicBezTo>
                  <a:cubicBezTo>
                    <a:pt x="4760462" y="1269523"/>
                    <a:pt x="5037719" y="1554933"/>
                    <a:pt x="5032689" y="1901976"/>
                  </a:cubicBezTo>
                  <a:cubicBezTo>
                    <a:pt x="5027720" y="2245115"/>
                    <a:pt x="4748398" y="2520813"/>
                    <a:pt x="4405226" y="2521312"/>
                  </a:cubicBezTo>
                  <a:cubicBezTo>
                    <a:pt x="4318887" y="2518967"/>
                    <a:pt x="4233826" y="2499896"/>
                    <a:pt x="4154754" y="2465156"/>
                  </a:cubicBezTo>
                  <a:cubicBezTo>
                    <a:pt x="4154462" y="2465009"/>
                    <a:pt x="4154095" y="2465123"/>
                    <a:pt x="4153949" y="2465422"/>
                  </a:cubicBezTo>
                  <a:cubicBezTo>
                    <a:pt x="4153896" y="2465523"/>
                    <a:pt x="4153875" y="2465642"/>
                    <a:pt x="4153889" y="2465756"/>
                  </a:cubicBezTo>
                  <a:lnTo>
                    <a:pt x="4153889" y="2508123"/>
                  </a:lnTo>
                  <a:cubicBezTo>
                    <a:pt x="4156613" y="2839451"/>
                    <a:pt x="3904843" y="3117520"/>
                    <a:pt x="3574874" y="3147623"/>
                  </a:cubicBezTo>
                  <a:cubicBezTo>
                    <a:pt x="3359283" y="3165316"/>
                    <a:pt x="3150186" y="3068718"/>
                    <a:pt x="3023904" y="2893089"/>
                  </a:cubicBezTo>
                  <a:cubicBezTo>
                    <a:pt x="3023698" y="2892829"/>
                    <a:pt x="3023318" y="2892789"/>
                    <a:pt x="3023058" y="2892995"/>
                  </a:cubicBezTo>
                  <a:cubicBezTo>
                    <a:pt x="3022932" y="2893102"/>
                    <a:pt x="3022852" y="2893255"/>
                    <a:pt x="3022839" y="2893422"/>
                  </a:cubicBezTo>
                  <a:cubicBezTo>
                    <a:pt x="2990097" y="3239618"/>
                    <a:pt x="2682911" y="3493726"/>
                    <a:pt x="2336714" y="3460985"/>
                  </a:cubicBezTo>
                  <a:cubicBezTo>
                    <a:pt x="2013806" y="3430449"/>
                    <a:pt x="1766933" y="3159614"/>
                    <a:pt x="1766353" y="2835267"/>
                  </a:cubicBezTo>
                  <a:cubicBezTo>
                    <a:pt x="1766300" y="2812591"/>
                    <a:pt x="1768312" y="2789962"/>
                    <a:pt x="1772348" y="2767653"/>
                  </a:cubicBezTo>
                  <a:cubicBezTo>
                    <a:pt x="1772495" y="2767393"/>
                    <a:pt x="1772408" y="2767067"/>
                    <a:pt x="1772149" y="2766920"/>
                  </a:cubicBezTo>
                  <a:cubicBezTo>
                    <a:pt x="1771889" y="2766774"/>
                    <a:pt x="1771562" y="2766860"/>
                    <a:pt x="1771416" y="2767120"/>
                  </a:cubicBezTo>
                  <a:cubicBezTo>
                    <a:pt x="1498982" y="2978402"/>
                    <a:pt x="1106855" y="2928827"/>
                    <a:pt x="895573" y="2656393"/>
                  </a:cubicBezTo>
                  <a:cubicBezTo>
                    <a:pt x="823030" y="2562860"/>
                    <a:pt x="778578" y="2450627"/>
                    <a:pt x="767400" y="2332793"/>
                  </a:cubicBezTo>
                  <a:lnTo>
                    <a:pt x="761071" y="2332793"/>
                  </a:lnTo>
                  <a:cubicBezTo>
                    <a:pt x="413996" y="2332286"/>
                    <a:pt x="133035" y="2050520"/>
                    <a:pt x="133541" y="1703438"/>
                  </a:cubicBezTo>
                  <a:cubicBezTo>
                    <a:pt x="134041" y="1360266"/>
                    <a:pt x="409739" y="1080944"/>
                    <a:pt x="752878" y="1075974"/>
                  </a:cubicBezTo>
                  <a:cubicBezTo>
                    <a:pt x="804018" y="1075268"/>
                    <a:pt x="855025" y="1081503"/>
                    <a:pt x="904493" y="1094493"/>
                  </a:cubicBezTo>
                  <a:cubicBezTo>
                    <a:pt x="904886" y="1094573"/>
                    <a:pt x="905279" y="1094320"/>
                    <a:pt x="905359" y="1093927"/>
                  </a:cubicBezTo>
                  <a:cubicBezTo>
                    <a:pt x="905379" y="1093827"/>
                    <a:pt x="905379" y="1093727"/>
                    <a:pt x="905359" y="1093627"/>
                  </a:cubicBezTo>
                  <a:cubicBezTo>
                    <a:pt x="894221" y="1051094"/>
                    <a:pt x="888032" y="1007414"/>
                    <a:pt x="886907" y="963462"/>
                  </a:cubicBezTo>
                  <a:cubicBezTo>
                    <a:pt x="878486" y="617739"/>
                    <a:pt x="1151926" y="330643"/>
                    <a:pt x="1497656" y="322223"/>
                  </a:cubicBezTo>
                  <a:cubicBezTo>
                    <a:pt x="1713588" y="316967"/>
                    <a:pt x="1916982" y="423371"/>
                    <a:pt x="2035809" y="603743"/>
                  </a:cubicBezTo>
                  <a:cubicBezTo>
                    <a:pt x="2035962" y="604036"/>
                    <a:pt x="2036322" y="604156"/>
                    <a:pt x="2036615" y="604003"/>
                  </a:cubicBezTo>
                  <a:cubicBezTo>
                    <a:pt x="2036729" y="603943"/>
                    <a:pt x="2036815" y="603856"/>
                    <a:pt x="2036875" y="603743"/>
                  </a:cubicBezTo>
                  <a:cubicBezTo>
                    <a:pt x="2112090" y="328498"/>
                    <a:pt x="2360682" y="136481"/>
                    <a:pt x="2646000" y="133244"/>
                  </a:cubicBezTo>
                  <a:moveTo>
                    <a:pt x="2646000" y="14"/>
                  </a:moveTo>
                  <a:cubicBezTo>
                    <a:pt x="2381712" y="1806"/>
                    <a:pt x="2136950" y="139479"/>
                    <a:pt x="1998172" y="364396"/>
                  </a:cubicBezTo>
                  <a:cubicBezTo>
                    <a:pt x="1862718" y="250992"/>
                    <a:pt x="1691745" y="188747"/>
                    <a:pt x="1515083" y="188534"/>
                  </a:cubicBezTo>
                  <a:cubicBezTo>
                    <a:pt x="1097562" y="189053"/>
                    <a:pt x="758100" y="525251"/>
                    <a:pt x="753544" y="942745"/>
                  </a:cubicBezTo>
                  <a:cubicBezTo>
                    <a:pt x="332872" y="947268"/>
                    <a:pt x="-4481" y="1291959"/>
                    <a:pt x="45" y="1712637"/>
                  </a:cubicBezTo>
                  <a:cubicBezTo>
                    <a:pt x="4091" y="2088690"/>
                    <a:pt x="281972" y="2405509"/>
                    <a:pt x="654288" y="2458561"/>
                  </a:cubicBezTo>
                  <a:cubicBezTo>
                    <a:pt x="755942" y="2864138"/>
                    <a:pt x="1167134" y="3110512"/>
                    <a:pt x="1572711" y="3008858"/>
                  </a:cubicBezTo>
                  <a:cubicBezTo>
                    <a:pt x="1598204" y="3002470"/>
                    <a:pt x="1623351" y="2994756"/>
                    <a:pt x="1648045" y="2985749"/>
                  </a:cubicBezTo>
                  <a:cubicBezTo>
                    <a:pt x="1731600" y="3398667"/>
                    <a:pt x="2134073" y="3665665"/>
                    <a:pt x="2546984" y="3582110"/>
                  </a:cubicBezTo>
                  <a:cubicBezTo>
                    <a:pt x="2788295" y="3533282"/>
                    <a:pt x="2991203" y="3370982"/>
                    <a:pt x="3091851" y="3146291"/>
                  </a:cubicBezTo>
                  <a:cubicBezTo>
                    <a:pt x="3218659" y="3235927"/>
                    <a:pt x="3370294" y="3283717"/>
                    <a:pt x="3525579" y="3282984"/>
                  </a:cubicBezTo>
                  <a:cubicBezTo>
                    <a:pt x="3899561" y="3282531"/>
                    <a:pt x="4218045" y="3010963"/>
                    <a:pt x="4277592" y="2641752"/>
                  </a:cubicBezTo>
                  <a:cubicBezTo>
                    <a:pt x="4319626" y="2650098"/>
                    <a:pt x="4362373" y="2654382"/>
                    <a:pt x="4405226" y="2654541"/>
                  </a:cubicBezTo>
                  <a:cubicBezTo>
                    <a:pt x="4825884" y="2653283"/>
                    <a:pt x="5165872" y="2311250"/>
                    <a:pt x="5164613" y="1890591"/>
                  </a:cubicBezTo>
                  <a:cubicBezTo>
                    <a:pt x="5163361" y="1474649"/>
                    <a:pt x="4828662" y="1136620"/>
                    <a:pt x="4412753" y="1131264"/>
                  </a:cubicBezTo>
                  <a:cubicBezTo>
                    <a:pt x="4408197" y="713797"/>
                    <a:pt x="4068775" y="377613"/>
                    <a:pt x="3651281" y="377053"/>
                  </a:cubicBezTo>
                  <a:cubicBezTo>
                    <a:pt x="3543765" y="377233"/>
                    <a:pt x="3437448" y="399716"/>
                    <a:pt x="3339058" y="443068"/>
                  </a:cubicBezTo>
                  <a:cubicBezTo>
                    <a:pt x="3215561" y="171687"/>
                    <a:pt x="2944153" y="-1818"/>
                    <a:pt x="2646000" y="14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Math</a:t>
              </a:r>
              <a:endParaRPr lang="zh-CN" alt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任意形状 171">
              <a:extLst>
                <a:ext uri="{FF2B5EF4-FFF2-40B4-BE49-F238E27FC236}">
                  <a16:creationId xmlns:a16="http://schemas.microsoft.com/office/drawing/2014/main" id="{98E7558C-A431-E78C-A694-8DDACFC6308B}"/>
                </a:ext>
              </a:extLst>
            </p:cNvPr>
            <p:cNvSpPr/>
            <p:nvPr/>
          </p:nvSpPr>
          <p:spPr>
            <a:xfrm>
              <a:off x="9987441" y="8821657"/>
              <a:ext cx="1955008" cy="1361761"/>
            </a:xfrm>
            <a:custGeom>
              <a:avLst/>
              <a:gdLst>
                <a:gd name="connsiteX0" fmla="*/ 2646000 w 5164616"/>
                <a:gd name="connsiteY0" fmla="*/ 133244 h 3597412"/>
                <a:gd name="connsiteX1" fmla="*/ 3261519 w 5164616"/>
                <a:gd name="connsiteY1" fmla="*/ 641247 h 3597412"/>
                <a:gd name="connsiteX2" fmla="*/ 3262518 w 5164616"/>
                <a:gd name="connsiteY2" fmla="*/ 641647 h 3597412"/>
                <a:gd name="connsiteX3" fmla="*/ 3651281 w 5164616"/>
                <a:gd name="connsiteY3" fmla="*/ 510283 h 3597412"/>
                <a:gd name="connsiteX4" fmla="*/ 4279524 w 5164616"/>
                <a:gd name="connsiteY4" fmla="*/ 1138725 h 3597412"/>
                <a:gd name="connsiteX5" fmla="*/ 4261005 w 5164616"/>
                <a:gd name="connsiteY5" fmla="*/ 1282213 h 3597412"/>
                <a:gd name="connsiteX6" fmla="*/ 4261505 w 5164616"/>
                <a:gd name="connsiteY6" fmla="*/ 1283013 h 3597412"/>
                <a:gd name="connsiteX7" fmla="*/ 4261804 w 5164616"/>
                <a:gd name="connsiteY7" fmla="*/ 1283013 h 3597412"/>
                <a:gd name="connsiteX8" fmla="*/ 4413419 w 5164616"/>
                <a:gd name="connsiteY8" fmla="*/ 1264494 h 3597412"/>
                <a:gd name="connsiteX9" fmla="*/ 5032689 w 5164616"/>
                <a:gd name="connsiteY9" fmla="*/ 1901976 h 3597412"/>
                <a:gd name="connsiteX10" fmla="*/ 4405226 w 5164616"/>
                <a:gd name="connsiteY10" fmla="*/ 2521312 h 3597412"/>
                <a:gd name="connsiteX11" fmla="*/ 4154754 w 5164616"/>
                <a:gd name="connsiteY11" fmla="*/ 2465156 h 3597412"/>
                <a:gd name="connsiteX12" fmla="*/ 4153949 w 5164616"/>
                <a:gd name="connsiteY12" fmla="*/ 2465422 h 3597412"/>
                <a:gd name="connsiteX13" fmla="*/ 4153889 w 5164616"/>
                <a:gd name="connsiteY13" fmla="*/ 2465756 h 3597412"/>
                <a:gd name="connsiteX14" fmla="*/ 4153889 w 5164616"/>
                <a:gd name="connsiteY14" fmla="*/ 2508123 h 3597412"/>
                <a:gd name="connsiteX15" fmla="*/ 3574874 w 5164616"/>
                <a:gd name="connsiteY15" fmla="*/ 3147623 h 3597412"/>
                <a:gd name="connsiteX16" fmla="*/ 3023904 w 5164616"/>
                <a:gd name="connsiteY16" fmla="*/ 2893089 h 3597412"/>
                <a:gd name="connsiteX17" fmla="*/ 3023058 w 5164616"/>
                <a:gd name="connsiteY17" fmla="*/ 2892995 h 3597412"/>
                <a:gd name="connsiteX18" fmla="*/ 3022839 w 5164616"/>
                <a:gd name="connsiteY18" fmla="*/ 2893422 h 3597412"/>
                <a:gd name="connsiteX19" fmla="*/ 2336714 w 5164616"/>
                <a:gd name="connsiteY19" fmla="*/ 3460985 h 3597412"/>
                <a:gd name="connsiteX20" fmla="*/ 1766353 w 5164616"/>
                <a:gd name="connsiteY20" fmla="*/ 2835267 h 3597412"/>
                <a:gd name="connsiteX21" fmla="*/ 1772348 w 5164616"/>
                <a:gd name="connsiteY21" fmla="*/ 2767653 h 3597412"/>
                <a:gd name="connsiteX22" fmla="*/ 1772149 w 5164616"/>
                <a:gd name="connsiteY22" fmla="*/ 2766920 h 3597412"/>
                <a:gd name="connsiteX23" fmla="*/ 1771416 w 5164616"/>
                <a:gd name="connsiteY23" fmla="*/ 2767120 h 3597412"/>
                <a:gd name="connsiteX24" fmla="*/ 895573 w 5164616"/>
                <a:gd name="connsiteY24" fmla="*/ 2656393 h 3597412"/>
                <a:gd name="connsiteX25" fmla="*/ 767400 w 5164616"/>
                <a:gd name="connsiteY25" fmla="*/ 2332793 h 3597412"/>
                <a:gd name="connsiteX26" fmla="*/ 761071 w 5164616"/>
                <a:gd name="connsiteY26" fmla="*/ 2332793 h 3597412"/>
                <a:gd name="connsiteX27" fmla="*/ 133541 w 5164616"/>
                <a:gd name="connsiteY27" fmla="*/ 1703438 h 3597412"/>
                <a:gd name="connsiteX28" fmla="*/ 752878 w 5164616"/>
                <a:gd name="connsiteY28" fmla="*/ 1075974 h 3597412"/>
                <a:gd name="connsiteX29" fmla="*/ 904493 w 5164616"/>
                <a:gd name="connsiteY29" fmla="*/ 1094493 h 3597412"/>
                <a:gd name="connsiteX30" fmla="*/ 905359 w 5164616"/>
                <a:gd name="connsiteY30" fmla="*/ 1093927 h 3597412"/>
                <a:gd name="connsiteX31" fmla="*/ 905359 w 5164616"/>
                <a:gd name="connsiteY31" fmla="*/ 1093627 h 3597412"/>
                <a:gd name="connsiteX32" fmla="*/ 886907 w 5164616"/>
                <a:gd name="connsiteY32" fmla="*/ 963462 h 3597412"/>
                <a:gd name="connsiteX33" fmla="*/ 1497656 w 5164616"/>
                <a:gd name="connsiteY33" fmla="*/ 322223 h 3597412"/>
                <a:gd name="connsiteX34" fmla="*/ 2035809 w 5164616"/>
                <a:gd name="connsiteY34" fmla="*/ 603743 h 3597412"/>
                <a:gd name="connsiteX35" fmla="*/ 2036615 w 5164616"/>
                <a:gd name="connsiteY35" fmla="*/ 604003 h 3597412"/>
                <a:gd name="connsiteX36" fmla="*/ 2036875 w 5164616"/>
                <a:gd name="connsiteY36" fmla="*/ 603743 h 3597412"/>
                <a:gd name="connsiteX37" fmla="*/ 2646000 w 5164616"/>
                <a:gd name="connsiteY37" fmla="*/ 133244 h 3597412"/>
                <a:gd name="connsiteX38" fmla="*/ 2646000 w 5164616"/>
                <a:gd name="connsiteY38" fmla="*/ 14 h 3597412"/>
                <a:gd name="connsiteX39" fmla="*/ 1998172 w 5164616"/>
                <a:gd name="connsiteY39" fmla="*/ 364396 h 3597412"/>
                <a:gd name="connsiteX40" fmla="*/ 1515083 w 5164616"/>
                <a:gd name="connsiteY40" fmla="*/ 188534 h 3597412"/>
                <a:gd name="connsiteX41" fmla="*/ 753544 w 5164616"/>
                <a:gd name="connsiteY41" fmla="*/ 942745 h 3597412"/>
                <a:gd name="connsiteX42" fmla="*/ 45 w 5164616"/>
                <a:gd name="connsiteY42" fmla="*/ 1712637 h 3597412"/>
                <a:gd name="connsiteX43" fmla="*/ 654288 w 5164616"/>
                <a:gd name="connsiteY43" fmla="*/ 2458561 h 3597412"/>
                <a:gd name="connsiteX44" fmla="*/ 1572711 w 5164616"/>
                <a:gd name="connsiteY44" fmla="*/ 3008858 h 3597412"/>
                <a:gd name="connsiteX45" fmla="*/ 1648045 w 5164616"/>
                <a:gd name="connsiteY45" fmla="*/ 2985749 h 3597412"/>
                <a:gd name="connsiteX46" fmla="*/ 2546984 w 5164616"/>
                <a:gd name="connsiteY46" fmla="*/ 3582110 h 3597412"/>
                <a:gd name="connsiteX47" fmla="*/ 3091851 w 5164616"/>
                <a:gd name="connsiteY47" fmla="*/ 3146291 h 3597412"/>
                <a:gd name="connsiteX48" fmla="*/ 3525579 w 5164616"/>
                <a:gd name="connsiteY48" fmla="*/ 3282984 h 3597412"/>
                <a:gd name="connsiteX49" fmla="*/ 4277592 w 5164616"/>
                <a:gd name="connsiteY49" fmla="*/ 2641752 h 3597412"/>
                <a:gd name="connsiteX50" fmla="*/ 4405226 w 5164616"/>
                <a:gd name="connsiteY50" fmla="*/ 2654541 h 3597412"/>
                <a:gd name="connsiteX51" fmla="*/ 5164613 w 5164616"/>
                <a:gd name="connsiteY51" fmla="*/ 1890591 h 3597412"/>
                <a:gd name="connsiteX52" fmla="*/ 4412753 w 5164616"/>
                <a:gd name="connsiteY52" fmla="*/ 1131264 h 3597412"/>
                <a:gd name="connsiteX53" fmla="*/ 3651281 w 5164616"/>
                <a:gd name="connsiteY53" fmla="*/ 377053 h 3597412"/>
                <a:gd name="connsiteX54" fmla="*/ 3339058 w 5164616"/>
                <a:gd name="connsiteY54" fmla="*/ 443068 h 3597412"/>
                <a:gd name="connsiteX55" fmla="*/ 2646000 w 5164616"/>
                <a:gd name="connsiteY55" fmla="*/ 14 h 359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64616" h="3597412">
                  <a:moveTo>
                    <a:pt x="2646000" y="133244"/>
                  </a:moveTo>
                  <a:cubicBezTo>
                    <a:pt x="2947038" y="131412"/>
                    <a:pt x="3206229" y="345325"/>
                    <a:pt x="3261519" y="641247"/>
                  </a:cubicBezTo>
                  <a:cubicBezTo>
                    <a:pt x="3261519" y="641713"/>
                    <a:pt x="3262118" y="641980"/>
                    <a:pt x="3262518" y="641647"/>
                  </a:cubicBezTo>
                  <a:cubicBezTo>
                    <a:pt x="3374417" y="556826"/>
                    <a:pt x="3510871" y="510722"/>
                    <a:pt x="3651281" y="510283"/>
                  </a:cubicBezTo>
                  <a:cubicBezTo>
                    <a:pt x="3997871" y="511382"/>
                    <a:pt x="4278538" y="792136"/>
                    <a:pt x="4279524" y="1138725"/>
                  </a:cubicBezTo>
                  <a:cubicBezTo>
                    <a:pt x="4279864" y="1187174"/>
                    <a:pt x="4273635" y="1235443"/>
                    <a:pt x="4261005" y="1282213"/>
                  </a:cubicBezTo>
                  <a:cubicBezTo>
                    <a:pt x="4260925" y="1282573"/>
                    <a:pt x="4261145" y="1282933"/>
                    <a:pt x="4261505" y="1283013"/>
                  </a:cubicBezTo>
                  <a:cubicBezTo>
                    <a:pt x="4261605" y="1283032"/>
                    <a:pt x="4261705" y="1283032"/>
                    <a:pt x="4261804" y="1283013"/>
                  </a:cubicBezTo>
                  <a:cubicBezTo>
                    <a:pt x="4311272" y="1270029"/>
                    <a:pt x="4362279" y="1263794"/>
                    <a:pt x="4413419" y="1264494"/>
                  </a:cubicBezTo>
                  <a:cubicBezTo>
                    <a:pt x="4760462" y="1269523"/>
                    <a:pt x="5037719" y="1554933"/>
                    <a:pt x="5032689" y="1901976"/>
                  </a:cubicBezTo>
                  <a:cubicBezTo>
                    <a:pt x="5027720" y="2245115"/>
                    <a:pt x="4748398" y="2520813"/>
                    <a:pt x="4405226" y="2521312"/>
                  </a:cubicBezTo>
                  <a:cubicBezTo>
                    <a:pt x="4318887" y="2518967"/>
                    <a:pt x="4233826" y="2499896"/>
                    <a:pt x="4154754" y="2465156"/>
                  </a:cubicBezTo>
                  <a:cubicBezTo>
                    <a:pt x="4154462" y="2465009"/>
                    <a:pt x="4154095" y="2465123"/>
                    <a:pt x="4153949" y="2465422"/>
                  </a:cubicBezTo>
                  <a:cubicBezTo>
                    <a:pt x="4153896" y="2465523"/>
                    <a:pt x="4153875" y="2465642"/>
                    <a:pt x="4153889" y="2465756"/>
                  </a:cubicBezTo>
                  <a:lnTo>
                    <a:pt x="4153889" y="2508123"/>
                  </a:lnTo>
                  <a:cubicBezTo>
                    <a:pt x="4156613" y="2839451"/>
                    <a:pt x="3904843" y="3117520"/>
                    <a:pt x="3574874" y="3147623"/>
                  </a:cubicBezTo>
                  <a:cubicBezTo>
                    <a:pt x="3359283" y="3165316"/>
                    <a:pt x="3150186" y="3068718"/>
                    <a:pt x="3023904" y="2893089"/>
                  </a:cubicBezTo>
                  <a:cubicBezTo>
                    <a:pt x="3023698" y="2892829"/>
                    <a:pt x="3023318" y="2892789"/>
                    <a:pt x="3023058" y="2892995"/>
                  </a:cubicBezTo>
                  <a:cubicBezTo>
                    <a:pt x="3022932" y="2893102"/>
                    <a:pt x="3022852" y="2893255"/>
                    <a:pt x="3022839" y="2893422"/>
                  </a:cubicBezTo>
                  <a:cubicBezTo>
                    <a:pt x="2990097" y="3239618"/>
                    <a:pt x="2682911" y="3493726"/>
                    <a:pt x="2336714" y="3460985"/>
                  </a:cubicBezTo>
                  <a:cubicBezTo>
                    <a:pt x="2013806" y="3430449"/>
                    <a:pt x="1766933" y="3159614"/>
                    <a:pt x="1766353" y="2835267"/>
                  </a:cubicBezTo>
                  <a:cubicBezTo>
                    <a:pt x="1766300" y="2812591"/>
                    <a:pt x="1768312" y="2789962"/>
                    <a:pt x="1772348" y="2767653"/>
                  </a:cubicBezTo>
                  <a:cubicBezTo>
                    <a:pt x="1772495" y="2767393"/>
                    <a:pt x="1772408" y="2767067"/>
                    <a:pt x="1772149" y="2766920"/>
                  </a:cubicBezTo>
                  <a:cubicBezTo>
                    <a:pt x="1771889" y="2766774"/>
                    <a:pt x="1771562" y="2766860"/>
                    <a:pt x="1771416" y="2767120"/>
                  </a:cubicBezTo>
                  <a:cubicBezTo>
                    <a:pt x="1498982" y="2978402"/>
                    <a:pt x="1106855" y="2928827"/>
                    <a:pt x="895573" y="2656393"/>
                  </a:cubicBezTo>
                  <a:cubicBezTo>
                    <a:pt x="823030" y="2562860"/>
                    <a:pt x="778578" y="2450627"/>
                    <a:pt x="767400" y="2332793"/>
                  </a:cubicBezTo>
                  <a:lnTo>
                    <a:pt x="761071" y="2332793"/>
                  </a:lnTo>
                  <a:cubicBezTo>
                    <a:pt x="413996" y="2332286"/>
                    <a:pt x="133035" y="2050520"/>
                    <a:pt x="133541" y="1703438"/>
                  </a:cubicBezTo>
                  <a:cubicBezTo>
                    <a:pt x="134041" y="1360266"/>
                    <a:pt x="409739" y="1080944"/>
                    <a:pt x="752878" y="1075974"/>
                  </a:cubicBezTo>
                  <a:cubicBezTo>
                    <a:pt x="804018" y="1075268"/>
                    <a:pt x="855025" y="1081503"/>
                    <a:pt x="904493" y="1094493"/>
                  </a:cubicBezTo>
                  <a:cubicBezTo>
                    <a:pt x="904886" y="1094573"/>
                    <a:pt x="905279" y="1094320"/>
                    <a:pt x="905359" y="1093927"/>
                  </a:cubicBezTo>
                  <a:cubicBezTo>
                    <a:pt x="905379" y="1093827"/>
                    <a:pt x="905379" y="1093727"/>
                    <a:pt x="905359" y="1093627"/>
                  </a:cubicBezTo>
                  <a:cubicBezTo>
                    <a:pt x="894221" y="1051094"/>
                    <a:pt x="888032" y="1007414"/>
                    <a:pt x="886907" y="963462"/>
                  </a:cubicBezTo>
                  <a:cubicBezTo>
                    <a:pt x="878486" y="617739"/>
                    <a:pt x="1151926" y="330643"/>
                    <a:pt x="1497656" y="322223"/>
                  </a:cubicBezTo>
                  <a:cubicBezTo>
                    <a:pt x="1713588" y="316967"/>
                    <a:pt x="1916982" y="423371"/>
                    <a:pt x="2035809" y="603743"/>
                  </a:cubicBezTo>
                  <a:cubicBezTo>
                    <a:pt x="2035962" y="604036"/>
                    <a:pt x="2036322" y="604156"/>
                    <a:pt x="2036615" y="604003"/>
                  </a:cubicBezTo>
                  <a:cubicBezTo>
                    <a:pt x="2036729" y="603943"/>
                    <a:pt x="2036815" y="603856"/>
                    <a:pt x="2036875" y="603743"/>
                  </a:cubicBezTo>
                  <a:cubicBezTo>
                    <a:pt x="2112090" y="328498"/>
                    <a:pt x="2360682" y="136481"/>
                    <a:pt x="2646000" y="133244"/>
                  </a:cubicBezTo>
                  <a:moveTo>
                    <a:pt x="2646000" y="14"/>
                  </a:moveTo>
                  <a:cubicBezTo>
                    <a:pt x="2381712" y="1806"/>
                    <a:pt x="2136950" y="139479"/>
                    <a:pt x="1998172" y="364396"/>
                  </a:cubicBezTo>
                  <a:cubicBezTo>
                    <a:pt x="1862718" y="250992"/>
                    <a:pt x="1691745" y="188747"/>
                    <a:pt x="1515083" y="188534"/>
                  </a:cubicBezTo>
                  <a:cubicBezTo>
                    <a:pt x="1097562" y="189053"/>
                    <a:pt x="758100" y="525251"/>
                    <a:pt x="753544" y="942745"/>
                  </a:cubicBezTo>
                  <a:cubicBezTo>
                    <a:pt x="332872" y="947268"/>
                    <a:pt x="-4481" y="1291959"/>
                    <a:pt x="45" y="1712637"/>
                  </a:cubicBezTo>
                  <a:cubicBezTo>
                    <a:pt x="4091" y="2088690"/>
                    <a:pt x="281972" y="2405509"/>
                    <a:pt x="654288" y="2458561"/>
                  </a:cubicBezTo>
                  <a:cubicBezTo>
                    <a:pt x="755942" y="2864138"/>
                    <a:pt x="1167134" y="3110512"/>
                    <a:pt x="1572711" y="3008858"/>
                  </a:cubicBezTo>
                  <a:cubicBezTo>
                    <a:pt x="1598204" y="3002470"/>
                    <a:pt x="1623351" y="2994756"/>
                    <a:pt x="1648045" y="2985749"/>
                  </a:cubicBezTo>
                  <a:cubicBezTo>
                    <a:pt x="1731600" y="3398667"/>
                    <a:pt x="2134073" y="3665665"/>
                    <a:pt x="2546984" y="3582110"/>
                  </a:cubicBezTo>
                  <a:cubicBezTo>
                    <a:pt x="2788295" y="3533282"/>
                    <a:pt x="2991203" y="3370982"/>
                    <a:pt x="3091851" y="3146291"/>
                  </a:cubicBezTo>
                  <a:cubicBezTo>
                    <a:pt x="3218659" y="3235927"/>
                    <a:pt x="3370294" y="3283717"/>
                    <a:pt x="3525579" y="3282984"/>
                  </a:cubicBezTo>
                  <a:cubicBezTo>
                    <a:pt x="3899561" y="3282531"/>
                    <a:pt x="4218045" y="3010963"/>
                    <a:pt x="4277592" y="2641752"/>
                  </a:cubicBezTo>
                  <a:cubicBezTo>
                    <a:pt x="4319626" y="2650098"/>
                    <a:pt x="4362373" y="2654382"/>
                    <a:pt x="4405226" y="2654541"/>
                  </a:cubicBezTo>
                  <a:cubicBezTo>
                    <a:pt x="4825884" y="2653283"/>
                    <a:pt x="5165872" y="2311250"/>
                    <a:pt x="5164613" y="1890591"/>
                  </a:cubicBezTo>
                  <a:cubicBezTo>
                    <a:pt x="5163361" y="1474649"/>
                    <a:pt x="4828662" y="1136620"/>
                    <a:pt x="4412753" y="1131264"/>
                  </a:cubicBezTo>
                  <a:cubicBezTo>
                    <a:pt x="4408197" y="713797"/>
                    <a:pt x="4068775" y="377613"/>
                    <a:pt x="3651281" y="377053"/>
                  </a:cubicBezTo>
                  <a:cubicBezTo>
                    <a:pt x="3543765" y="377233"/>
                    <a:pt x="3437448" y="399716"/>
                    <a:pt x="3339058" y="443068"/>
                  </a:cubicBezTo>
                  <a:cubicBezTo>
                    <a:pt x="3215561" y="171687"/>
                    <a:pt x="2944153" y="-1818"/>
                    <a:pt x="2646000" y="14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Epilogue</a:t>
              </a:r>
              <a:endParaRPr lang="zh-CN" alt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燕尾形箭头 172">
              <a:extLst>
                <a:ext uri="{FF2B5EF4-FFF2-40B4-BE49-F238E27FC236}">
                  <a16:creationId xmlns:a16="http://schemas.microsoft.com/office/drawing/2014/main" id="{3A679E0D-65F0-6838-6807-20FEEEF0D37D}"/>
                </a:ext>
              </a:extLst>
            </p:cNvPr>
            <p:cNvSpPr/>
            <p:nvPr/>
          </p:nvSpPr>
          <p:spPr>
            <a:xfrm rot="9250477">
              <a:off x="12083410" y="8533061"/>
              <a:ext cx="1500087" cy="590673"/>
            </a:xfrm>
            <a:prstGeom prst="notched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D28F74A-E708-2087-64D6-853788FC6894}"/>
              </a:ext>
            </a:extLst>
          </p:cNvPr>
          <p:cNvGrpSpPr/>
          <p:nvPr/>
        </p:nvGrpSpPr>
        <p:grpSpPr>
          <a:xfrm>
            <a:off x="1943415" y="4150413"/>
            <a:ext cx="5210352" cy="3526993"/>
            <a:chOff x="3595507" y="6538317"/>
            <a:chExt cx="5210352" cy="3526993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4C3FB33D-A207-AE78-C4B4-7F65E922750F}"/>
                </a:ext>
              </a:extLst>
            </p:cNvPr>
            <p:cNvSpPr/>
            <p:nvPr/>
          </p:nvSpPr>
          <p:spPr>
            <a:xfrm>
              <a:off x="3595507" y="660280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654F1501-325D-5C25-E99D-EF97234DC595}"/>
                </a:ext>
              </a:extLst>
            </p:cNvPr>
            <p:cNvCxnSpPr>
              <a:cxnSpLocks/>
              <a:stCxn id="102" idx="4"/>
              <a:endCxn id="114" idx="0"/>
            </p:cNvCxnSpPr>
            <p:nvPr/>
          </p:nvCxnSpPr>
          <p:spPr>
            <a:xfrm>
              <a:off x="3908089" y="7215467"/>
              <a:ext cx="852389" cy="73560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1B0E487-7EE7-4727-6FB0-6880E86475BA}"/>
                </a:ext>
              </a:extLst>
            </p:cNvPr>
            <p:cNvSpPr/>
            <p:nvPr/>
          </p:nvSpPr>
          <p:spPr>
            <a:xfrm>
              <a:off x="5115184" y="660280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4B5EF4A4-A4AF-B691-CA69-8F2F67511208}"/>
                </a:ext>
              </a:extLst>
            </p:cNvPr>
            <p:cNvSpPr/>
            <p:nvPr/>
          </p:nvSpPr>
          <p:spPr>
            <a:xfrm>
              <a:off x="5861268" y="9452650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EA20705B-716A-6B10-8DD0-6878B1129250}"/>
                </a:ext>
              </a:extLst>
            </p:cNvPr>
            <p:cNvCxnSpPr>
              <a:cxnSpLocks/>
              <a:stCxn id="104" idx="4"/>
              <a:endCxn id="114" idx="0"/>
            </p:cNvCxnSpPr>
            <p:nvPr/>
          </p:nvCxnSpPr>
          <p:spPr>
            <a:xfrm flipH="1">
              <a:off x="4760478" y="7215467"/>
              <a:ext cx="667288" cy="73560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0F39423D-8524-6CF0-7D55-FDF5E9424156}"/>
                </a:ext>
              </a:extLst>
            </p:cNvPr>
            <p:cNvCxnSpPr>
              <a:cxnSpLocks/>
              <a:stCxn id="114" idx="4"/>
              <a:endCxn id="106" idx="0"/>
            </p:cNvCxnSpPr>
            <p:nvPr/>
          </p:nvCxnSpPr>
          <p:spPr>
            <a:xfrm>
              <a:off x="4760478" y="8563726"/>
              <a:ext cx="1413372" cy="888924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3764FEEF-9E9B-E8FF-B565-86747B1C4F6D}"/>
                </a:ext>
              </a:extLst>
            </p:cNvPr>
            <p:cNvCxnSpPr>
              <a:cxnSpLocks/>
              <a:stCxn id="115" idx="4"/>
              <a:endCxn id="106" idx="0"/>
            </p:cNvCxnSpPr>
            <p:nvPr/>
          </p:nvCxnSpPr>
          <p:spPr>
            <a:xfrm flipH="1">
              <a:off x="6173850" y="8563726"/>
              <a:ext cx="1545833" cy="888924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6FD9FBE-38F2-31E1-9715-B65652CA43B9}"/>
                </a:ext>
              </a:extLst>
            </p:cNvPr>
            <p:cNvSpPr/>
            <p:nvPr/>
          </p:nvSpPr>
          <p:spPr>
            <a:xfrm>
              <a:off x="6661018" y="653831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11" name="直线箭头连接符 110">
              <a:extLst>
                <a:ext uri="{FF2B5EF4-FFF2-40B4-BE49-F238E27FC236}">
                  <a16:creationId xmlns:a16="http://schemas.microsoft.com/office/drawing/2014/main" id="{367E0FC7-7D88-574B-89B4-D8A2D0A07726}"/>
                </a:ext>
              </a:extLst>
            </p:cNvPr>
            <p:cNvCxnSpPr>
              <a:cxnSpLocks/>
              <a:stCxn id="110" idx="4"/>
              <a:endCxn id="115" idx="0"/>
            </p:cNvCxnSpPr>
            <p:nvPr/>
          </p:nvCxnSpPr>
          <p:spPr>
            <a:xfrm>
              <a:off x="6973600" y="7150977"/>
              <a:ext cx="746083" cy="80009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B56C983F-01BF-39C9-5D05-1D5A00539EDA}"/>
                </a:ext>
              </a:extLst>
            </p:cNvPr>
            <p:cNvSpPr/>
            <p:nvPr/>
          </p:nvSpPr>
          <p:spPr>
            <a:xfrm>
              <a:off x="8180695" y="653831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ED1BE260-8228-0351-0862-38D7811A0B00}"/>
                </a:ext>
              </a:extLst>
            </p:cNvPr>
            <p:cNvCxnSpPr>
              <a:cxnSpLocks/>
              <a:stCxn id="112" idx="4"/>
              <a:endCxn id="115" idx="0"/>
            </p:cNvCxnSpPr>
            <p:nvPr/>
          </p:nvCxnSpPr>
          <p:spPr>
            <a:xfrm flipH="1">
              <a:off x="7719684" y="7150977"/>
              <a:ext cx="773594" cy="80009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DC3DB679-F1C3-C1D8-5710-2C95F5B765CE}"/>
                </a:ext>
              </a:extLst>
            </p:cNvPr>
            <p:cNvSpPr/>
            <p:nvPr/>
          </p:nvSpPr>
          <p:spPr>
            <a:xfrm>
              <a:off x="4447896" y="795106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2488AEF-CB84-B091-E229-5FA7916CF7A8}"/>
                </a:ext>
              </a:extLst>
            </p:cNvPr>
            <p:cNvSpPr/>
            <p:nvPr/>
          </p:nvSpPr>
          <p:spPr>
            <a:xfrm>
              <a:off x="7407101" y="7951067"/>
              <a:ext cx="625164" cy="6126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BC161B8D-9BEE-F72B-C5FC-B7799E5374A4}"/>
                </a:ext>
              </a:extLst>
            </p:cNvPr>
            <p:cNvSpPr txBox="1"/>
            <p:nvPr/>
          </p:nvSpPr>
          <p:spPr>
            <a:xfrm>
              <a:off x="5382162" y="7838772"/>
              <a:ext cx="17684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Trebuchet MS" panose="020B0603020202020204" pitchFamily="34" charset="0"/>
                </a:rPr>
                <a:t>IR</a:t>
              </a:r>
              <a:r>
                <a:rPr kumimoji="1" lang="zh-CN" altLang="en-US" sz="3200">
                  <a:solidFill>
                    <a:schemeClr val="bg1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zh-CN" sz="3200">
                  <a:solidFill>
                    <a:schemeClr val="bg1"/>
                  </a:solidFill>
                  <a:latin typeface="Trebuchet MS" panose="020B0603020202020204" pitchFamily="34" charset="0"/>
                </a:rPr>
                <a:t>Graph</a:t>
              </a:r>
              <a:endParaRPr kumimoji="1" lang="zh-CN" altLang="en-US" sz="3200" err="1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64765752-9701-DAA5-7DFE-31B2F42DE745}"/>
              </a:ext>
            </a:extLst>
          </p:cNvPr>
          <p:cNvSpPr/>
          <p:nvPr/>
        </p:nvSpPr>
        <p:spPr>
          <a:xfrm>
            <a:off x="7844571" y="10658057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Tile2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C5000AA6-C76D-288E-DDC5-B323DBD7C8E5}"/>
              </a:ext>
            </a:extLst>
          </p:cNvPr>
          <p:cNvSpPr/>
          <p:nvPr/>
        </p:nvSpPr>
        <p:spPr>
          <a:xfrm>
            <a:off x="10022775" y="10677449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Tile3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93DE1E76-0CE4-7126-D633-319B97DAA77B}"/>
              </a:ext>
            </a:extLst>
          </p:cNvPr>
          <p:cNvSpPr/>
          <p:nvPr/>
        </p:nvSpPr>
        <p:spPr>
          <a:xfrm>
            <a:off x="12200978" y="10660744"/>
            <a:ext cx="1750606" cy="1077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Trebuchet MS" panose="020B0603020202020204" pitchFamily="34" charset="0"/>
              </a:rPr>
              <a:t>Tile4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800" err="1">
                <a:solidFill>
                  <a:schemeClr val="tx1"/>
                </a:solidFill>
                <a:latin typeface="Trebuchet MS" panose="020B0603020202020204" pitchFamily="34" charset="0"/>
              </a:rPr>
              <a:t>Prelogue</a:t>
            </a:r>
            <a:endParaRPr kumimoji="1" lang="zh-CN" altLang="en-US" sz="280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92" name="表格 192">
            <a:extLst>
              <a:ext uri="{FF2B5EF4-FFF2-40B4-BE49-F238E27FC236}">
                <a16:creationId xmlns:a16="http://schemas.microsoft.com/office/drawing/2014/main" id="{CF0CC491-9A66-B679-42B7-B427FA312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42986"/>
              </p:ext>
            </p:extLst>
          </p:nvPr>
        </p:nvGraphicFramePr>
        <p:xfrm>
          <a:off x="7423356" y="12344302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Tile1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Tile1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93" name="表格 192">
            <a:extLst>
              <a:ext uri="{FF2B5EF4-FFF2-40B4-BE49-F238E27FC236}">
                <a16:creationId xmlns:a16="http://schemas.microsoft.com/office/drawing/2014/main" id="{5D6A4C26-1191-7F70-9629-E2C3AD028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16347"/>
              </p:ext>
            </p:extLst>
          </p:nvPr>
        </p:nvGraphicFramePr>
        <p:xfrm>
          <a:off x="11773381" y="12335823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Tile3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Math</a:t>
                      </a:r>
                      <a:endParaRPr kumimoji="1" lang="zh-CN" altLang="en-US" sz="28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latinLnBrk="0" hangingPunct="1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Tile3</a:t>
                      </a:r>
                    </a:p>
                    <a:p>
                      <a:pPr marL="0" algn="ctr" defTabSz="2743200" rtl="0" eaLnBrk="1" latinLnBrk="0" hangingPunct="1">
                        <a:lnSpc>
                          <a:spcPct val="90000"/>
                        </a:lnSpc>
                      </a:pPr>
                      <a:r>
                        <a:rPr kumimoji="1" lang="en-US" altLang="zh-CN" sz="28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Epilogue</a:t>
                      </a:r>
                      <a:endParaRPr kumimoji="1" lang="zh-CN" altLang="en-US" sz="28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94" name="表格 192">
            <a:extLst>
              <a:ext uri="{FF2B5EF4-FFF2-40B4-BE49-F238E27FC236}">
                <a16:creationId xmlns:a16="http://schemas.microsoft.com/office/drawing/2014/main" id="{06A45299-14B4-AB26-FED1-4B379E8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45418"/>
              </p:ext>
            </p:extLst>
          </p:nvPr>
        </p:nvGraphicFramePr>
        <p:xfrm>
          <a:off x="9595177" y="13975357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Tile2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Tile2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graphicFrame>
        <p:nvGraphicFramePr>
          <p:cNvPr id="195" name="表格 192">
            <a:extLst>
              <a:ext uri="{FF2B5EF4-FFF2-40B4-BE49-F238E27FC236}">
                <a16:creationId xmlns:a16="http://schemas.microsoft.com/office/drawing/2014/main" id="{83A49ECF-8621-68F7-8D13-C41E007BE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864566"/>
              </p:ext>
            </p:extLst>
          </p:nvPr>
        </p:nvGraphicFramePr>
        <p:xfrm>
          <a:off x="13954914" y="13975357"/>
          <a:ext cx="3188563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623">
                  <a:extLst>
                    <a:ext uri="{9D8B030D-6E8A-4147-A177-3AD203B41FA5}">
                      <a16:colId xmlns:a16="http://schemas.microsoft.com/office/drawing/2014/main" val="2696770847"/>
                    </a:ext>
                  </a:extLst>
                </a:gridCol>
                <a:gridCol w="1760940">
                  <a:extLst>
                    <a:ext uri="{9D8B030D-6E8A-4147-A177-3AD203B41FA5}">
                      <a16:colId xmlns:a16="http://schemas.microsoft.com/office/drawing/2014/main" val="31565945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Tile4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Math</a:t>
                      </a:r>
                      <a:endParaRPr lang="zh-CN" altLang="en-US" sz="2800" b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Tile4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kumimoji="1" lang="en-US" altLang="zh-CN" sz="2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Epilogue</a:t>
                      </a:r>
                      <a:endParaRPr kumimoji="1" lang="zh-CN" altLang="en-US" sz="2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26507"/>
                  </a:ext>
                </a:extLst>
              </a:tr>
            </a:tbl>
          </a:graphicData>
        </a:graphic>
      </p:graphicFrame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18D4B9B4-5B9B-76DB-934E-4930F0772962}"/>
              </a:ext>
            </a:extLst>
          </p:cNvPr>
          <p:cNvCxnSpPr>
            <a:cxnSpLocks/>
          </p:cNvCxnSpPr>
          <p:nvPr/>
        </p:nvCxnSpPr>
        <p:spPr>
          <a:xfrm>
            <a:off x="1891434" y="15268883"/>
            <a:ext cx="16396566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5BB0AB23-93EE-35C0-DF34-865919F0D7D9}"/>
              </a:ext>
            </a:extLst>
          </p:cNvPr>
          <p:cNvGrpSpPr/>
          <p:nvPr/>
        </p:nvGrpSpPr>
        <p:grpSpPr>
          <a:xfrm>
            <a:off x="10743321" y="8284917"/>
            <a:ext cx="774222" cy="952888"/>
            <a:chOff x="8216214" y="10785837"/>
            <a:chExt cx="1320800" cy="1625599"/>
          </a:xfrm>
        </p:grpSpPr>
        <p:sp>
          <p:nvSpPr>
            <p:cNvPr id="202" name="燕尾形 201">
              <a:extLst>
                <a:ext uri="{FF2B5EF4-FFF2-40B4-BE49-F238E27FC236}">
                  <a16:creationId xmlns:a16="http://schemas.microsoft.com/office/drawing/2014/main" id="{948BE503-F240-6D2A-B58E-6F486B6CA062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3" name="燕尾形 202">
              <a:extLst>
                <a:ext uri="{FF2B5EF4-FFF2-40B4-BE49-F238E27FC236}">
                  <a16:creationId xmlns:a16="http://schemas.microsoft.com/office/drawing/2014/main" id="{A8211E26-830F-8F69-6C4C-E3B4E7C56E73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4764566C-00F8-C9BE-582E-27BA9B3317E7}"/>
              </a:ext>
            </a:extLst>
          </p:cNvPr>
          <p:cNvSpPr txBox="1"/>
          <p:nvPr/>
        </p:nvSpPr>
        <p:spPr>
          <a:xfrm>
            <a:off x="20958072" y="15006782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err="1">
                <a:solidFill>
                  <a:schemeClr val="tx1">
                    <a:lumMod val="65000"/>
                  </a:schemeClr>
                </a:solidFill>
                <a:latin typeface="+mn-ea"/>
              </a:rPr>
              <a:t>enable_warp_specialization</a:t>
            </a:r>
            <a:r>
              <a:rPr kumimoji="1" lang="en-US" altLang="zh-CN" sz="2800">
                <a:solidFill>
                  <a:schemeClr val="tx1">
                    <a:lumMod val="65000"/>
                  </a:schemeClr>
                </a:solidFill>
                <a:latin typeface="+mn-ea"/>
              </a:rPr>
              <a:t>=False</a:t>
            </a:r>
            <a:endParaRPr kumimoji="1" lang="zh-CN" altLang="en-US" sz="2800" err="1">
              <a:solidFill>
                <a:schemeClr val="tx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8CCF8272-FDAA-65D4-22A0-70A6EC8F12E2}"/>
              </a:ext>
            </a:extLst>
          </p:cNvPr>
          <p:cNvSpPr txBox="1"/>
          <p:nvPr/>
        </p:nvSpPr>
        <p:spPr>
          <a:xfrm>
            <a:off x="26729318" y="14979078"/>
            <a:ext cx="553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err="1">
                <a:solidFill>
                  <a:srgbClr val="FF0000"/>
                </a:solidFill>
                <a:latin typeface="+mn-ea"/>
              </a:rPr>
              <a:t>enable_warp_specialization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</a:rPr>
              <a:t>=True</a:t>
            </a:r>
            <a:endParaRPr kumimoji="1" lang="zh-CN" altLang="en-US" sz="2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872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156"/>
    </mc:Choice>
    <mc:Fallback>
      <p:transition advTm="251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23DD67E6-B2A2-5AB3-B4E2-EAD1868332BE}"/>
              </a:ext>
            </a:extLst>
          </p:cNvPr>
          <p:cNvSpPr/>
          <p:nvPr/>
        </p:nvSpPr>
        <p:spPr>
          <a:xfrm>
            <a:off x="29197459" y="16085794"/>
            <a:ext cx="4863942" cy="292466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work</a:t>
            </a:r>
            <a:r>
              <a:rPr lang="zh-CN" altLang="en-US"/>
              <a:t> </a:t>
            </a:r>
            <a:r>
              <a:rPr lang="en-US" altLang="zh-CN"/>
              <a:t>flow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BF09E9-95E6-1AB5-5692-D4F1D8208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altLang="zh-CN"/>
              <a:t>Backend</a:t>
            </a:r>
          </a:p>
          <a:p>
            <a:endParaRPr 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278987D-C85F-0977-E1BF-E0751F5240E2}"/>
              </a:ext>
            </a:extLst>
          </p:cNvPr>
          <p:cNvGrpSpPr/>
          <p:nvPr/>
        </p:nvGrpSpPr>
        <p:grpSpPr>
          <a:xfrm>
            <a:off x="4170080" y="16578903"/>
            <a:ext cx="29116374" cy="2006499"/>
            <a:chOff x="2961341" y="14180807"/>
            <a:chExt cx="29116374" cy="2006499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80EE45E1-592D-3E5E-369C-30E2A8ADBA3F}"/>
                </a:ext>
              </a:extLst>
            </p:cNvPr>
            <p:cNvSpPr/>
            <p:nvPr/>
          </p:nvSpPr>
          <p:spPr>
            <a:xfrm>
              <a:off x="2961341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@</a:t>
              </a: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jit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1" name="右箭头 120">
              <a:extLst>
                <a:ext uri="{FF2B5EF4-FFF2-40B4-BE49-F238E27FC236}">
                  <a16:creationId xmlns:a16="http://schemas.microsoft.com/office/drawing/2014/main" id="{41664C60-1EBF-83FD-7F1C-8110D8C82D14}"/>
                </a:ext>
              </a:extLst>
            </p:cNvPr>
            <p:cNvSpPr/>
            <p:nvPr/>
          </p:nvSpPr>
          <p:spPr>
            <a:xfrm>
              <a:off x="11672442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2" name="右箭头 121">
              <a:extLst>
                <a:ext uri="{FF2B5EF4-FFF2-40B4-BE49-F238E27FC236}">
                  <a16:creationId xmlns:a16="http://schemas.microsoft.com/office/drawing/2014/main" id="{F4E9B388-3E16-CA2A-4CD1-C99DB656E99A}"/>
                </a:ext>
              </a:extLst>
            </p:cNvPr>
            <p:cNvSpPr/>
            <p:nvPr/>
          </p:nvSpPr>
          <p:spPr>
            <a:xfrm>
              <a:off x="16907038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3" name="右箭头 122">
              <a:extLst>
                <a:ext uri="{FF2B5EF4-FFF2-40B4-BE49-F238E27FC236}">
                  <a16:creationId xmlns:a16="http://schemas.microsoft.com/office/drawing/2014/main" id="{53F03BCD-FAF1-6AB9-0923-948DCFCBA6E0}"/>
                </a:ext>
              </a:extLst>
            </p:cNvPr>
            <p:cNvSpPr/>
            <p:nvPr/>
          </p:nvSpPr>
          <p:spPr>
            <a:xfrm>
              <a:off x="27315619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4" name="右箭头 123">
              <a:extLst>
                <a:ext uri="{FF2B5EF4-FFF2-40B4-BE49-F238E27FC236}">
                  <a16:creationId xmlns:a16="http://schemas.microsoft.com/office/drawing/2014/main" id="{1D9F5771-D3CC-613E-7416-DE30943ED24A}"/>
                </a:ext>
              </a:extLst>
            </p:cNvPr>
            <p:cNvSpPr/>
            <p:nvPr/>
          </p:nvSpPr>
          <p:spPr>
            <a:xfrm>
              <a:off x="22141634" y="14920757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5" name="右箭头 124">
              <a:extLst>
                <a:ext uri="{FF2B5EF4-FFF2-40B4-BE49-F238E27FC236}">
                  <a16:creationId xmlns:a16="http://schemas.microsoft.com/office/drawing/2014/main" id="{C3918EBA-6DBD-8EC4-4997-1728D9479187}"/>
                </a:ext>
              </a:extLst>
            </p:cNvPr>
            <p:cNvSpPr/>
            <p:nvPr/>
          </p:nvSpPr>
          <p:spPr>
            <a:xfrm>
              <a:off x="6438945" y="14982916"/>
              <a:ext cx="1346201" cy="458551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10FE7DAF-DBB9-06EC-3DCF-00769117118D}"/>
                </a:ext>
              </a:extLst>
            </p:cNvPr>
            <p:cNvSpPr/>
            <p:nvPr/>
          </p:nvSpPr>
          <p:spPr>
            <a:xfrm>
              <a:off x="8195937" y="14237081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Python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AST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7" name="圆角矩形 126">
              <a:extLst>
                <a:ext uri="{FF2B5EF4-FFF2-40B4-BE49-F238E27FC236}">
                  <a16:creationId xmlns:a16="http://schemas.microsoft.com/office/drawing/2014/main" id="{5AD1B493-AA8D-FC60-B1A6-9BF0EEB3BE1D}"/>
                </a:ext>
              </a:extLst>
            </p:cNvPr>
            <p:cNvSpPr/>
            <p:nvPr/>
          </p:nvSpPr>
          <p:spPr>
            <a:xfrm>
              <a:off x="13430533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Triton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8" name="圆角矩形 127">
              <a:extLst>
                <a:ext uri="{FF2B5EF4-FFF2-40B4-BE49-F238E27FC236}">
                  <a16:creationId xmlns:a16="http://schemas.microsoft.com/office/drawing/2014/main" id="{426A2E94-E4E2-0CB5-1CB0-37847956A393}"/>
                </a:ext>
              </a:extLst>
            </p:cNvPr>
            <p:cNvSpPr/>
            <p:nvPr/>
          </p:nvSpPr>
          <p:spPr>
            <a:xfrm>
              <a:off x="18665129" y="14180808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TritonGPU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9" name="圆角矩形 128">
              <a:extLst>
                <a:ext uri="{FF2B5EF4-FFF2-40B4-BE49-F238E27FC236}">
                  <a16:creationId xmlns:a16="http://schemas.microsoft.com/office/drawing/2014/main" id="{C9532F58-2E3F-D5A9-D014-E0DAA67B2CA8}"/>
                </a:ext>
              </a:extLst>
            </p:cNvPr>
            <p:cNvSpPr/>
            <p:nvPr/>
          </p:nvSpPr>
          <p:spPr>
            <a:xfrm>
              <a:off x="23899725" y="14237080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 err="1">
                  <a:solidFill>
                    <a:schemeClr val="tx1"/>
                  </a:solidFill>
                  <a:latin typeface="+mn-ea"/>
                </a:rPr>
                <a:t>TritonNvidiaGPU</a:t>
              </a:r>
              <a:endParaRPr kumimoji="1" lang="zh-CN" altLang="en-US" sz="3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0" name="圆角矩形 129">
              <a:extLst>
                <a:ext uri="{FF2B5EF4-FFF2-40B4-BE49-F238E27FC236}">
                  <a16:creationId xmlns:a16="http://schemas.microsoft.com/office/drawing/2014/main" id="{E6D7C2D2-4E42-32EC-7435-36FECD95C4D2}"/>
                </a:ext>
              </a:extLst>
            </p:cNvPr>
            <p:cNvSpPr/>
            <p:nvPr/>
          </p:nvSpPr>
          <p:spPr>
            <a:xfrm>
              <a:off x="29134321" y="14180807"/>
              <a:ext cx="2943394" cy="19502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LLVM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kumimoji="1" lang="zh-CN" altLang="en-US" sz="320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1" lang="en-US" altLang="zh-CN" sz="3200">
                  <a:solidFill>
                    <a:schemeClr val="tx1"/>
                  </a:solidFill>
                  <a:latin typeface="+mn-ea"/>
                </a:rPr>
                <a:t>NVVM</a:t>
              </a:r>
              <a:endParaRPr kumimoji="1" lang="zh-CN" altLang="en-US" sz="3200" err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0F74BF3-7BED-5E30-5472-1E4288F44743}"/>
              </a:ext>
            </a:extLst>
          </p:cNvPr>
          <p:cNvSpPr/>
          <p:nvPr/>
        </p:nvSpPr>
        <p:spPr>
          <a:xfrm>
            <a:off x="16639327" y="4292495"/>
            <a:ext cx="6952924" cy="140817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+mn-ea"/>
              </a:rPr>
              <a:t>TritonGPU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/</a:t>
            </a:r>
            <a:r>
              <a:rPr kumimoji="1" lang="en-US" altLang="zh-CN" sz="3200" err="1">
                <a:solidFill>
                  <a:schemeClr val="tx1"/>
                </a:solidFill>
                <a:latin typeface="+mn-ea"/>
              </a:rPr>
              <a:t>TritonNvidiaGpu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Dialect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374FF63-61CC-3D4D-44C2-1A7540A3CA22}"/>
              </a:ext>
            </a:extLst>
          </p:cNvPr>
          <p:cNvSpPr/>
          <p:nvPr/>
        </p:nvSpPr>
        <p:spPr>
          <a:xfrm>
            <a:off x="16639327" y="6783325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LLVM/NVVM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Dialect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with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inline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PTX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B4AC489-050A-7351-8A25-6EE67053182E}"/>
              </a:ext>
            </a:extLst>
          </p:cNvPr>
          <p:cNvSpPr/>
          <p:nvPr/>
        </p:nvSpPr>
        <p:spPr>
          <a:xfrm>
            <a:off x="16639327" y="9274152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LLVM/NVVM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IR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with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inline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PTX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25E373D-8B73-66D2-9C9D-C7C2C87C38B3}"/>
              </a:ext>
            </a:extLst>
          </p:cNvPr>
          <p:cNvSpPr/>
          <p:nvPr/>
        </p:nvSpPr>
        <p:spPr>
          <a:xfrm>
            <a:off x="16639327" y="11764979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PTX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28ED7A3-E34B-74E0-519C-B4C091782FB3}"/>
              </a:ext>
            </a:extLst>
          </p:cNvPr>
          <p:cNvSpPr/>
          <p:nvPr/>
        </p:nvSpPr>
        <p:spPr>
          <a:xfrm>
            <a:off x="1104468" y="6270752"/>
            <a:ext cx="2479771" cy="4981655"/>
          </a:xfrm>
          <a:prstGeom prst="roundRect">
            <a:avLst>
              <a:gd name="adj" fmla="val 3282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B7F83D7-DBF0-F245-8D5B-05A182008FAC}"/>
              </a:ext>
            </a:extLst>
          </p:cNvPr>
          <p:cNvSpPr/>
          <p:nvPr/>
        </p:nvSpPr>
        <p:spPr>
          <a:xfrm>
            <a:off x="2536976" y="6270752"/>
            <a:ext cx="11104566" cy="4981655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8B872B7-8C26-6626-4E2D-115DA1A42D17}"/>
              </a:ext>
            </a:extLst>
          </p:cNvPr>
          <p:cNvSpPr/>
          <p:nvPr/>
        </p:nvSpPr>
        <p:spPr>
          <a:xfrm>
            <a:off x="5016747" y="6270752"/>
            <a:ext cx="11009733" cy="4981656"/>
          </a:xfrm>
          <a:prstGeom prst="roundRect">
            <a:avLst>
              <a:gd name="adj" fmla="val 20844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D167E9-5025-E64E-EC3B-9E950D52599D}"/>
              </a:ext>
            </a:extLst>
          </p:cNvPr>
          <p:cNvSpPr txBox="1"/>
          <p:nvPr/>
        </p:nvSpPr>
        <p:spPr>
          <a:xfrm>
            <a:off x="2954162" y="6397513"/>
            <a:ext cx="12119888" cy="435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3600" dirty="0">
                <a:solidFill>
                  <a:schemeClr val="bg1"/>
                </a:solidFill>
                <a:latin typeface="+mn-ea"/>
              </a:rPr>
              <a:t>A 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temporary solution since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NVVM is not ready to support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Hopper features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l"/>
            </a:pP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May be merged into NVVM dialect/NVVM IR ideally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in the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future</a:t>
            </a: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848BB38-B9D7-1D37-97B1-A17A6AEC1F20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20115789" y="5700672"/>
            <a:ext cx="0" cy="1082653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E24F950-DB99-66FD-3334-8839C3E3C8E8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0115789" y="8191501"/>
            <a:ext cx="0" cy="1082651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5C3A823-E1E7-5920-A7F8-97C3925AFF89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0115789" y="10682328"/>
            <a:ext cx="0" cy="1082651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56AD308F-F496-862B-C062-2DC1F900B08C}"/>
              </a:ext>
            </a:extLst>
          </p:cNvPr>
          <p:cNvSpPr/>
          <p:nvPr/>
        </p:nvSpPr>
        <p:spPr>
          <a:xfrm>
            <a:off x="27068713" y="4292495"/>
            <a:ext cx="6952924" cy="140817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 err="1">
                <a:solidFill>
                  <a:schemeClr val="tx1"/>
                </a:solidFill>
                <a:latin typeface="+mn-ea"/>
              </a:rPr>
              <a:t>TritonGPU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/</a:t>
            </a:r>
            <a:r>
              <a:rPr kumimoji="1" lang="en-US" altLang="zh-CN" sz="3200" err="1">
                <a:solidFill>
                  <a:schemeClr val="tx1"/>
                </a:solidFill>
                <a:latin typeface="+mn-ea"/>
              </a:rPr>
              <a:t>TritonNvidiaGpu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Dialect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06A9522-A9FB-FD3D-CD21-915A13D57E33}"/>
              </a:ext>
            </a:extLst>
          </p:cNvPr>
          <p:cNvSpPr/>
          <p:nvPr/>
        </p:nvSpPr>
        <p:spPr>
          <a:xfrm>
            <a:off x="27068713" y="6783325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LLVM/NVVM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Dialect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52535B1-126F-2256-B014-C91E05F1ACAD}"/>
              </a:ext>
            </a:extLst>
          </p:cNvPr>
          <p:cNvSpPr/>
          <p:nvPr/>
        </p:nvSpPr>
        <p:spPr>
          <a:xfrm>
            <a:off x="27068713" y="9274152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LLVM/NVVM</a:t>
            </a:r>
            <a:r>
              <a:rPr kumimoji="1" lang="zh-CN" altLang="en-US" sz="320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IR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C3A53F79-7917-E9F3-A9E6-C080EC2E1463}"/>
              </a:ext>
            </a:extLst>
          </p:cNvPr>
          <p:cNvSpPr/>
          <p:nvPr/>
        </p:nvSpPr>
        <p:spPr>
          <a:xfrm>
            <a:off x="27068713" y="11764979"/>
            <a:ext cx="6952924" cy="14081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3200">
                <a:solidFill>
                  <a:schemeClr val="tx1"/>
                </a:solidFill>
                <a:latin typeface="+mn-ea"/>
              </a:rPr>
              <a:t>PTX</a:t>
            </a:r>
            <a:endParaRPr kumimoji="1" lang="zh-CN" altLang="en-US" sz="320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F271FD34-5DEA-29DA-8077-C0A1A33485AB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30545175" y="5700672"/>
            <a:ext cx="0" cy="1082653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7ED76B8-8CFC-D4D5-7D03-41ABD126AF0E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0545175" y="8191501"/>
            <a:ext cx="0" cy="1082651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7C5AAF6-F850-6245-9F27-7EC59AD3B8AE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30545175" y="10682328"/>
            <a:ext cx="0" cy="1082651"/>
          </a:xfrm>
          <a:prstGeom prst="straightConnector1">
            <a:avLst/>
          </a:prstGeom>
          <a:ln w="158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1BD84BD-8565-F159-FBB1-3FD69A245D19}"/>
              </a:ext>
            </a:extLst>
          </p:cNvPr>
          <p:cNvGrpSpPr/>
          <p:nvPr/>
        </p:nvGrpSpPr>
        <p:grpSpPr>
          <a:xfrm rot="16200000">
            <a:off x="24848974" y="7948779"/>
            <a:ext cx="1320800" cy="1625599"/>
            <a:chOff x="8216214" y="10785837"/>
            <a:chExt cx="1320800" cy="1625599"/>
          </a:xfrm>
        </p:grpSpPr>
        <p:sp>
          <p:nvSpPr>
            <p:cNvPr id="64" name="燕尾形 63">
              <a:extLst>
                <a:ext uri="{FF2B5EF4-FFF2-40B4-BE49-F238E27FC236}">
                  <a16:creationId xmlns:a16="http://schemas.microsoft.com/office/drawing/2014/main" id="{EB960E2E-FC03-FC22-F4BD-6F8FE3ACFD3E}"/>
                </a:ext>
              </a:extLst>
            </p:cNvPr>
            <p:cNvSpPr/>
            <p:nvPr/>
          </p:nvSpPr>
          <p:spPr>
            <a:xfrm rot="5400000">
              <a:off x="8436347" y="10565704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5" name="燕尾形 64">
              <a:extLst>
                <a:ext uri="{FF2B5EF4-FFF2-40B4-BE49-F238E27FC236}">
                  <a16:creationId xmlns:a16="http://schemas.microsoft.com/office/drawing/2014/main" id="{33FEAFEA-16DC-F99E-7BEE-8606352DA315}"/>
                </a:ext>
              </a:extLst>
            </p:cNvPr>
            <p:cNvSpPr/>
            <p:nvPr/>
          </p:nvSpPr>
          <p:spPr>
            <a:xfrm rot="5400000">
              <a:off x="8436347" y="11310770"/>
              <a:ext cx="880533" cy="1320800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56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750"/>
    </mc:Choice>
    <mc:Fallback>
      <p:transition advTm="297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E0B866-8D5C-ABB7-396A-E5AC69D4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39421"/>
              </p:ext>
            </p:extLst>
          </p:nvPr>
        </p:nvGraphicFramePr>
        <p:xfrm>
          <a:off x="18651265" y="7034764"/>
          <a:ext cx="15895909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54">
                  <a:extLst>
                    <a:ext uri="{9D8B030D-6E8A-4147-A177-3AD203B41FA5}">
                      <a16:colId xmlns:a16="http://schemas.microsoft.com/office/drawing/2014/main" val="2906691046"/>
                    </a:ext>
                  </a:extLst>
                </a:gridCol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 b="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Motivation</a:t>
                      </a:r>
                      <a:endParaRPr lang="en-US" sz="4000" b="0">
                        <a:solidFill>
                          <a:schemeClr val="bg1"/>
                        </a:solidFill>
                        <a:latin typeface="NVIDIA Sans Medium" panose="020B0603020203020204" pitchFamily="34" charset="0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New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features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&amp;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API</a:t>
                      </a:r>
                      <a:r>
                        <a:rPr kumimoji="0" lang="zh-CN" alt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Changes</a:t>
                      </a:r>
                      <a:endParaRPr kumimoji="0" lang="en-US" sz="4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Dialects &amp; Pass pipelines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Performance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Plans for the future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37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43F418-8875-D8F7-3CC1-B6DE2F73A307}"/>
              </a:ext>
            </a:extLst>
          </p:cNvPr>
          <p:cNvSpPr txBox="1"/>
          <p:nvPr/>
        </p:nvSpPr>
        <p:spPr>
          <a:xfrm>
            <a:off x="19524558" y="5853147"/>
            <a:ext cx="11248985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5300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716"/>
    </mc:Choice>
    <mc:Fallback>
      <p:transition advTm="67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float16</a:t>
            </a:r>
            <a:r>
              <a:rPr lang="zh-CN" altLang="en-US"/>
              <a:t> </a:t>
            </a:r>
            <a:r>
              <a:rPr lang="en-US" altLang="zh-CN"/>
              <a:t>GEMM</a:t>
            </a:r>
            <a:endParaRPr 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EA4A6C6-E172-BD1F-EDDC-E91904C32D81}"/>
              </a:ext>
            </a:extLst>
          </p:cNvPr>
          <p:cNvCxnSpPr>
            <a:cxnSpLocks/>
          </p:cNvCxnSpPr>
          <p:nvPr/>
        </p:nvCxnSpPr>
        <p:spPr>
          <a:xfrm>
            <a:off x="5319729" y="3960000"/>
            <a:ext cx="2160000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1F9DF28-E2EC-D902-AE46-09B05446E7EE}"/>
              </a:ext>
            </a:extLst>
          </p:cNvPr>
          <p:cNvCxnSpPr>
            <a:cxnSpLocks/>
          </p:cNvCxnSpPr>
          <p:nvPr/>
        </p:nvCxnSpPr>
        <p:spPr>
          <a:xfrm>
            <a:off x="5319729" y="6840000"/>
            <a:ext cx="2160000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D2C2C01-0761-2532-53F2-89A6FECE1D5C}"/>
              </a:ext>
            </a:extLst>
          </p:cNvPr>
          <p:cNvCxnSpPr>
            <a:cxnSpLocks/>
          </p:cNvCxnSpPr>
          <p:nvPr/>
        </p:nvCxnSpPr>
        <p:spPr>
          <a:xfrm>
            <a:off x="5319729" y="9720000"/>
            <a:ext cx="2160000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831EC03-F257-256B-94B4-BA9235B7D368}"/>
              </a:ext>
            </a:extLst>
          </p:cNvPr>
          <p:cNvCxnSpPr>
            <a:cxnSpLocks/>
          </p:cNvCxnSpPr>
          <p:nvPr/>
        </p:nvCxnSpPr>
        <p:spPr>
          <a:xfrm>
            <a:off x="5319729" y="12600000"/>
            <a:ext cx="2160000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E2E08AA9-7712-DCB9-6EE2-BE98FF3CFBA8}"/>
              </a:ext>
            </a:extLst>
          </p:cNvPr>
          <p:cNvCxnSpPr>
            <a:cxnSpLocks/>
          </p:cNvCxnSpPr>
          <p:nvPr/>
        </p:nvCxnSpPr>
        <p:spPr>
          <a:xfrm>
            <a:off x="5319729" y="15480000"/>
            <a:ext cx="2160000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5AF6A-D702-3E66-8F48-BBD2D9C75F42}"/>
              </a:ext>
            </a:extLst>
          </p:cNvPr>
          <p:cNvSpPr txBox="1"/>
          <p:nvPr/>
        </p:nvSpPr>
        <p:spPr>
          <a:xfrm>
            <a:off x="3996262" y="1512605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endParaRPr kumimoji="1" lang="zh-CN" altLang="en-US" sz="4000" err="1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5B846E-EC9D-6E07-F190-F3F61AE2388E}"/>
              </a:ext>
            </a:extLst>
          </p:cNvPr>
          <p:cNvSpPr txBox="1"/>
          <p:nvPr/>
        </p:nvSpPr>
        <p:spPr>
          <a:xfrm>
            <a:off x="3775047" y="12189390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0.5</a:t>
            </a:r>
            <a:endParaRPr lang="zh-CN" altLang="en-US" err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1A0973-DBDE-CB61-2696-8310AD27C253}"/>
              </a:ext>
            </a:extLst>
          </p:cNvPr>
          <p:cNvSpPr txBox="1"/>
          <p:nvPr/>
        </p:nvSpPr>
        <p:spPr>
          <a:xfrm>
            <a:off x="3996262" y="936786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1</a:t>
            </a:r>
            <a:endParaRPr lang="zh-CN" altLang="en-US" err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04AF81-5A1A-CCAA-3D44-E0D3E4C70A66}"/>
              </a:ext>
            </a:extLst>
          </p:cNvPr>
          <p:cNvSpPr txBox="1"/>
          <p:nvPr/>
        </p:nvSpPr>
        <p:spPr>
          <a:xfrm>
            <a:off x="3775047" y="648605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1.5</a:t>
            </a:r>
            <a:endParaRPr lang="zh-CN" altLang="en-US" err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D8BA63-0696-5269-807F-C9ACCE907D02}"/>
              </a:ext>
            </a:extLst>
          </p:cNvPr>
          <p:cNvSpPr txBox="1"/>
          <p:nvPr/>
        </p:nvSpPr>
        <p:spPr>
          <a:xfrm>
            <a:off x="3996262" y="360605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2</a:t>
            </a:r>
            <a:endParaRPr lang="zh-CN" altLang="en-US" err="1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DBED221-A405-A8B0-2E85-D1E3658145A6}"/>
              </a:ext>
            </a:extLst>
          </p:cNvPr>
          <p:cNvSpPr/>
          <p:nvPr/>
        </p:nvSpPr>
        <p:spPr>
          <a:xfrm rot="10800000">
            <a:off x="1117840" y="7612069"/>
            <a:ext cx="1659467" cy="4230723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4000">
                <a:solidFill>
                  <a:schemeClr val="bg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Speedup</a:t>
            </a:r>
            <a:endParaRPr kumimoji="1" lang="zh-CN" altLang="en-US" sz="4000" err="1">
              <a:solidFill>
                <a:schemeClr val="bg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6BDA2B7-6422-FCD6-7FD9-B53BE7A54AFA}"/>
              </a:ext>
            </a:extLst>
          </p:cNvPr>
          <p:cNvSpPr/>
          <p:nvPr/>
        </p:nvSpPr>
        <p:spPr>
          <a:xfrm>
            <a:off x="17480737" y="9720000"/>
            <a:ext cx="1800000" cy="57600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B4966D6-C65D-0662-FAB7-B590248AB38D}"/>
              </a:ext>
            </a:extLst>
          </p:cNvPr>
          <p:cNvSpPr/>
          <p:nvPr/>
        </p:nvSpPr>
        <p:spPr>
          <a:xfrm>
            <a:off x="19777120" y="7358400"/>
            <a:ext cx="1800000" cy="812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1.41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5854F5E-C270-FB38-6A04-0AC2A8227D53}"/>
              </a:ext>
            </a:extLst>
          </p:cNvPr>
          <p:cNvSpPr/>
          <p:nvPr/>
        </p:nvSpPr>
        <p:spPr>
          <a:xfrm>
            <a:off x="24369885" y="3960000"/>
            <a:ext cx="1800000" cy="1152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>
                <a:solidFill>
                  <a:schemeClr val="tx1"/>
                </a:solidFill>
                <a:latin typeface="+mn-ea"/>
              </a:rPr>
              <a:t>2</a:t>
            </a:r>
            <a:endParaRPr kumimoji="1" lang="zh-CN" altLang="en-US" sz="400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451A478-4718-E3EC-C731-4ADF66B81A3B}"/>
              </a:ext>
            </a:extLst>
          </p:cNvPr>
          <p:cNvGrpSpPr/>
          <p:nvPr/>
        </p:nvGrpSpPr>
        <p:grpSpPr>
          <a:xfrm>
            <a:off x="27551982" y="6414355"/>
            <a:ext cx="8595264" cy="1306799"/>
            <a:chOff x="27784860" y="6908909"/>
            <a:chExt cx="8595264" cy="1306799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6B3B0DB5-8547-9AF3-C528-87C169BC541A}"/>
                </a:ext>
              </a:extLst>
            </p:cNvPr>
            <p:cNvSpPr/>
            <p:nvPr/>
          </p:nvSpPr>
          <p:spPr>
            <a:xfrm>
              <a:off x="27784860" y="6908909"/>
              <a:ext cx="1999693" cy="1306799"/>
            </a:xfrm>
            <a:prstGeom prst="roundRect">
              <a:avLst>
                <a:gd name="adj" fmla="val 3282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94550D3B-388F-F8F9-AAD1-F453E6E5E557}"/>
                </a:ext>
              </a:extLst>
            </p:cNvPr>
            <p:cNvSpPr/>
            <p:nvPr/>
          </p:nvSpPr>
          <p:spPr>
            <a:xfrm>
              <a:off x="29075957" y="6908909"/>
              <a:ext cx="6897804" cy="130679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359C9102-DF24-E537-6159-5B5CE26F60A4}"/>
                </a:ext>
              </a:extLst>
            </p:cNvPr>
            <p:cNvSpPr/>
            <p:nvPr/>
          </p:nvSpPr>
          <p:spPr>
            <a:xfrm>
              <a:off x="31217062" y="6908909"/>
              <a:ext cx="5163062" cy="1306796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kumimoji="1" lang="zh-CN" altLang="en-US" sz="4000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87BB65-D7FE-BF58-A63D-0CA3DEC33908}"/>
                </a:ext>
              </a:extLst>
            </p:cNvPr>
            <p:cNvSpPr txBox="1"/>
            <p:nvPr/>
          </p:nvSpPr>
          <p:spPr>
            <a:xfrm>
              <a:off x="29384389" y="7239141"/>
              <a:ext cx="30572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A100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cuBLAS</a:t>
              </a:r>
              <a:endParaRPr kumimoji="1" lang="zh-CN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9AE6F8B-40B1-3E5B-A74E-5C469CECD7B2}"/>
              </a:ext>
            </a:extLst>
          </p:cNvPr>
          <p:cNvSpPr txBox="1"/>
          <p:nvPr/>
        </p:nvSpPr>
        <p:spPr>
          <a:xfrm>
            <a:off x="19487186" y="15906114"/>
            <a:ext cx="5172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 err="1"/>
              <a:t>SplitK</a:t>
            </a:r>
            <a:r>
              <a:rPr lang="zh-CN" altLang="en-US" dirty="0"/>
              <a:t> </a:t>
            </a:r>
            <a:r>
              <a:rPr lang="en-US" altLang="zh-CN" dirty="0"/>
              <a:t>shapes</a:t>
            </a:r>
            <a:endParaRPr lang="zh-CN" altLang="en-US" dirty="0"/>
          </a:p>
        </p:txBody>
      </p:sp>
      <p:sp>
        <p:nvSpPr>
          <p:cNvPr id="69" name="上下箭头 68">
            <a:extLst>
              <a:ext uri="{FF2B5EF4-FFF2-40B4-BE49-F238E27FC236}">
                <a16:creationId xmlns:a16="http://schemas.microsoft.com/office/drawing/2014/main" id="{0D0C9F29-0567-6ED0-C5B3-288204FF3F61}"/>
              </a:ext>
            </a:extLst>
          </p:cNvPr>
          <p:cNvSpPr/>
          <p:nvPr/>
        </p:nvSpPr>
        <p:spPr>
          <a:xfrm>
            <a:off x="20419045" y="4012142"/>
            <a:ext cx="516150" cy="3281545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7DFB2D1-5B63-B818-4260-036726BC0A4D}"/>
              </a:ext>
            </a:extLst>
          </p:cNvPr>
          <p:cNvSpPr txBox="1"/>
          <p:nvPr/>
        </p:nvSpPr>
        <p:spPr>
          <a:xfrm>
            <a:off x="17508324" y="4950661"/>
            <a:ext cx="305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30%</a:t>
            </a:r>
            <a:r>
              <a:rPr kumimoji="1" lang="zh-CN" altLang="en-US" sz="3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perf</a:t>
            </a:r>
            <a:r>
              <a:rPr kumimoji="1" lang="zh-CN" altLang="en-US" sz="3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gap</a:t>
            </a:r>
            <a:endParaRPr kumimoji="1" lang="zh-CN" altLang="en-US" sz="3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926B58A-70E7-0D49-2646-0570B13F0C6B}"/>
              </a:ext>
            </a:extLst>
          </p:cNvPr>
          <p:cNvSpPr/>
          <p:nvPr/>
        </p:nvSpPr>
        <p:spPr>
          <a:xfrm>
            <a:off x="22073503" y="6897600"/>
            <a:ext cx="1800000" cy="8582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1.49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上下箭头 4">
            <a:extLst>
              <a:ext uri="{FF2B5EF4-FFF2-40B4-BE49-F238E27FC236}">
                <a16:creationId xmlns:a16="http://schemas.microsoft.com/office/drawing/2014/main" id="{C0EE567D-A3C4-8F3C-8245-4C15635C3EE0}"/>
              </a:ext>
            </a:extLst>
          </p:cNvPr>
          <p:cNvSpPr/>
          <p:nvPr/>
        </p:nvSpPr>
        <p:spPr>
          <a:xfrm>
            <a:off x="22709284" y="4128232"/>
            <a:ext cx="516150" cy="2654169"/>
          </a:xfrm>
          <a:prstGeom prst="up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83656-864C-A19F-A646-E7077B641F0E}"/>
              </a:ext>
            </a:extLst>
          </p:cNvPr>
          <p:cNvSpPr txBox="1"/>
          <p:nvPr/>
        </p:nvSpPr>
        <p:spPr>
          <a:xfrm>
            <a:off x="21367457" y="4950661"/>
            <a:ext cx="305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26%</a:t>
            </a:r>
            <a:r>
              <a:rPr kumimoji="1" lang="zh-CN" altLang="en-US" sz="3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perf</a:t>
            </a:r>
            <a:r>
              <a:rPr kumimoji="1" lang="zh-CN" altLang="en-US" sz="3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3600" b="1" dirty="0">
                <a:solidFill>
                  <a:srgbClr val="FF0000"/>
                </a:solidFill>
                <a:latin typeface="+mn-ea"/>
              </a:rPr>
              <a:t>gap</a:t>
            </a:r>
            <a:endParaRPr kumimoji="1" lang="zh-CN" altLang="en-US" sz="36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2F9C504-4D8B-7679-0DAA-A798C2ABE354}"/>
              </a:ext>
            </a:extLst>
          </p:cNvPr>
          <p:cNvGrpSpPr/>
          <p:nvPr/>
        </p:nvGrpSpPr>
        <p:grpSpPr>
          <a:xfrm>
            <a:off x="27551982" y="8568533"/>
            <a:ext cx="8595264" cy="1306799"/>
            <a:chOff x="27793311" y="8851137"/>
            <a:chExt cx="8595264" cy="1306799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EF6BF48B-80D2-91E2-3D61-097D7B6FDF3A}"/>
                </a:ext>
              </a:extLst>
            </p:cNvPr>
            <p:cNvSpPr/>
            <p:nvPr/>
          </p:nvSpPr>
          <p:spPr>
            <a:xfrm>
              <a:off x="27793311" y="8851137"/>
              <a:ext cx="1999693" cy="1306799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F652B9C4-6BD8-0F17-AF28-8ADF5EC25EE3}"/>
                </a:ext>
              </a:extLst>
            </p:cNvPr>
            <p:cNvSpPr/>
            <p:nvPr/>
          </p:nvSpPr>
          <p:spPr>
            <a:xfrm>
              <a:off x="29084408" y="8851137"/>
              <a:ext cx="6897804" cy="130679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AEF00183-D1DE-5260-8752-08D633DB74EC}"/>
                </a:ext>
              </a:extLst>
            </p:cNvPr>
            <p:cNvSpPr/>
            <p:nvPr/>
          </p:nvSpPr>
          <p:spPr>
            <a:xfrm>
              <a:off x="31225513" y="8851137"/>
              <a:ext cx="5163062" cy="1306796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kumimoji="1" lang="zh-CN" altLang="en-US" sz="4000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8B092B-3184-D650-A423-D613E436BD45}"/>
                </a:ext>
              </a:extLst>
            </p:cNvPr>
            <p:cNvSpPr txBox="1"/>
            <p:nvPr/>
          </p:nvSpPr>
          <p:spPr>
            <a:xfrm>
              <a:off x="29392840" y="9181369"/>
              <a:ext cx="6648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H100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Triton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un-</a:t>
              </a:r>
              <a:r>
                <a:rPr kumimoji="1" lang="en-US" altLang="zh-CN" sz="36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warpspecialized</a:t>
              </a:r>
              <a:endParaRPr kumimoji="1" lang="zh-CN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2C320E4-A1E4-569F-BEEB-28ACDA8A8B4F}"/>
              </a:ext>
            </a:extLst>
          </p:cNvPr>
          <p:cNvGrpSpPr/>
          <p:nvPr/>
        </p:nvGrpSpPr>
        <p:grpSpPr>
          <a:xfrm>
            <a:off x="27551982" y="10722711"/>
            <a:ext cx="8595264" cy="1306799"/>
            <a:chOff x="27793311" y="10571513"/>
            <a:chExt cx="8595264" cy="1306799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92494146-24E2-D608-7B26-F0A372A850DC}"/>
                </a:ext>
              </a:extLst>
            </p:cNvPr>
            <p:cNvSpPr/>
            <p:nvPr/>
          </p:nvSpPr>
          <p:spPr>
            <a:xfrm>
              <a:off x="27793311" y="10571513"/>
              <a:ext cx="1999693" cy="1306799"/>
            </a:xfrm>
            <a:prstGeom prst="roundRect">
              <a:avLst>
                <a:gd name="adj" fmla="val 3282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6A583A2A-E549-773B-4261-D4DB8DF18968}"/>
                </a:ext>
              </a:extLst>
            </p:cNvPr>
            <p:cNvSpPr/>
            <p:nvPr/>
          </p:nvSpPr>
          <p:spPr>
            <a:xfrm>
              <a:off x="29084408" y="10571513"/>
              <a:ext cx="6897804" cy="130679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A0EDD8A5-45A7-0071-2F02-F43DE30C6D86}"/>
                </a:ext>
              </a:extLst>
            </p:cNvPr>
            <p:cNvSpPr/>
            <p:nvPr/>
          </p:nvSpPr>
          <p:spPr>
            <a:xfrm>
              <a:off x="31225513" y="10571513"/>
              <a:ext cx="5163062" cy="1306796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723A81F-DF0F-D969-182A-DA0BD678C1C2}"/>
                </a:ext>
              </a:extLst>
            </p:cNvPr>
            <p:cNvSpPr txBox="1"/>
            <p:nvPr/>
          </p:nvSpPr>
          <p:spPr>
            <a:xfrm>
              <a:off x="29392840" y="10908814"/>
              <a:ext cx="5981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H100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Triton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warpspecialized</a:t>
              </a:r>
              <a:endParaRPr kumimoji="1" lang="zh-CN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C19102C-4124-8AA7-5EE2-1BB636147F5A}"/>
              </a:ext>
            </a:extLst>
          </p:cNvPr>
          <p:cNvGrpSpPr/>
          <p:nvPr/>
        </p:nvGrpSpPr>
        <p:grpSpPr>
          <a:xfrm>
            <a:off x="27551982" y="12876889"/>
            <a:ext cx="8595264" cy="1306799"/>
            <a:chOff x="27784860" y="12539086"/>
            <a:chExt cx="8595264" cy="1306799"/>
          </a:xfrm>
        </p:grpSpPr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A75EE4E5-7647-DB9F-78A7-7A0592E7062F}"/>
                </a:ext>
              </a:extLst>
            </p:cNvPr>
            <p:cNvSpPr/>
            <p:nvPr/>
          </p:nvSpPr>
          <p:spPr>
            <a:xfrm>
              <a:off x="27784860" y="12539086"/>
              <a:ext cx="1999693" cy="1306799"/>
            </a:xfrm>
            <a:prstGeom prst="roundRect">
              <a:avLst>
                <a:gd name="adj" fmla="val 3282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3B415017-BB1F-FE17-00E4-6FCE101B0245}"/>
                </a:ext>
              </a:extLst>
            </p:cNvPr>
            <p:cNvSpPr/>
            <p:nvPr/>
          </p:nvSpPr>
          <p:spPr>
            <a:xfrm>
              <a:off x="29075957" y="12539086"/>
              <a:ext cx="6897804" cy="130679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CB27D758-3D27-48E2-F43E-4D508803526E}"/>
                </a:ext>
              </a:extLst>
            </p:cNvPr>
            <p:cNvSpPr/>
            <p:nvPr/>
          </p:nvSpPr>
          <p:spPr>
            <a:xfrm>
              <a:off x="31217062" y="12539086"/>
              <a:ext cx="5163062" cy="1306796"/>
            </a:xfrm>
            <a:prstGeom prst="roundRect">
              <a:avLst>
                <a:gd name="adj" fmla="val 20844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15BD294-F13C-5A49-DF55-A91F8ABE885D}"/>
                </a:ext>
              </a:extLst>
            </p:cNvPr>
            <p:cNvSpPr txBox="1"/>
            <p:nvPr/>
          </p:nvSpPr>
          <p:spPr>
            <a:xfrm>
              <a:off x="29384389" y="12876387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H100</a:t>
              </a:r>
              <a:r>
                <a:rPr kumimoji="1" lang="zh-CN" altLang="en-US" sz="3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en-US" altLang="zh-CN" sz="3600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+mn-ea"/>
                </a:rPr>
                <a:t>cuBLAS</a:t>
              </a:r>
              <a:endParaRPr kumimoji="1" lang="zh-CN" alt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689DCC-8F18-81E7-4344-9FF9FDA88B62}"/>
              </a:ext>
            </a:extLst>
          </p:cNvPr>
          <p:cNvSpPr txBox="1"/>
          <p:nvPr/>
        </p:nvSpPr>
        <p:spPr>
          <a:xfrm>
            <a:off x="3996262" y="17079325"/>
            <a:ext cx="29315751" cy="14791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A100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SXM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80G,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H100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SXM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80G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Trebuchet MS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3200" dirty="0" err="1">
                <a:solidFill>
                  <a:schemeClr val="tx1">
                    <a:lumMod val="50000"/>
                  </a:schemeClr>
                </a:solidFill>
                <a:latin typeface="Trebuchet MS"/>
              </a:rPr>
              <a:t>SplitK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GEMM can be implemented with the Triton front end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APIs,</a:t>
            </a:r>
            <a:r>
              <a:rPr kumimoji="1" lang="zh-CN" altLang="en-US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 </a:t>
            </a:r>
            <a:r>
              <a:rPr kumimoji="1" lang="en-US" altLang="zh-CN" sz="3200" dirty="0">
                <a:solidFill>
                  <a:schemeClr val="tx1">
                    <a:lumMod val="50000"/>
                  </a:schemeClr>
                </a:solidFill>
                <a:latin typeface="Trebuchet MS"/>
              </a:rPr>
              <a:t>but it is not our focus for now.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Trebuchet MS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33F719AA-97A0-E37B-74F7-CF4378E0B389}"/>
              </a:ext>
            </a:extLst>
          </p:cNvPr>
          <p:cNvSpPr/>
          <p:nvPr/>
        </p:nvSpPr>
        <p:spPr>
          <a:xfrm>
            <a:off x="5685875" y="9758946"/>
            <a:ext cx="1800000" cy="576000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D893730-4032-02AD-5483-DA3A11934B07}"/>
              </a:ext>
            </a:extLst>
          </p:cNvPr>
          <p:cNvSpPr/>
          <p:nvPr/>
        </p:nvSpPr>
        <p:spPr>
          <a:xfrm>
            <a:off x="7972098" y="9374400"/>
            <a:ext cx="1800000" cy="6105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1.06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EA087B2-0A59-2B31-CE31-E180C60D7981}"/>
              </a:ext>
            </a:extLst>
          </p:cNvPr>
          <p:cNvSpPr/>
          <p:nvPr/>
        </p:nvSpPr>
        <p:spPr>
          <a:xfrm>
            <a:off x="12544543" y="4881600"/>
            <a:ext cx="1800000" cy="105984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1.84</a:t>
            </a: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9F352738-D160-9B10-715A-B2BECEB5CC4C}"/>
              </a:ext>
            </a:extLst>
          </p:cNvPr>
          <p:cNvSpPr/>
          <p:nvPr/>
        </p:nvSpPr>
        <p:spPr>
          <a:xfrm>
            <a:off x="10258321" y="9028800"/>
            <a:ext cx="1800000" cy="6451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4000" dirty="0">
                <a:solidFill>
                  <a:schemeClr val="tx1"/>
                </a:solidFill>
                <a:latin typeface="+mn-ea"/>
              </a:rPr>
              <a:t>1.12</a:t>
            </a:r>
            <a:endParaRPr kumimoji="1" lang="zh-CN" altLang="en-US" sz="4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326D20E-0897-A9D5-2338-C12EB010E557}"/>
              </a:ext>
            </a:extLst>
          </p:cNvPr>
          <p:cNvSpPr txBox="1"/>
          <p:nvPr/>
        </p:nvSpPr>
        <p:spPr>
          <a:xfrm>
            <a:off x="8013957" y="15906114"/>
            <a:ext cx="4488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0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SplitK</a:t>
            </a:r>
            <a:r>
              <a:rPr lang="zh-CN" altLang="en-US" dirty="0"/>
              <a:t> </a:t>
            </a:r>
            <a:r>
              <a:rPr lang="en-US" altLang="zh-CN" dirty="0"/>
              <a:t>shapes</a:t>
            </a:r>
            <a:endParaRPr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06687F-4D50-DF62-5DC1-55EC1CDF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39" y="2952594"/>
            <a:ext cx="30043611" cy="15041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69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8795"/>
    </mc:Choice>
    <mc:Fallback>
      <p:transition advTm="17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Triton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Hopper</a:t>
            </a:r>
            <a:endParaRPr lang="en-US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A6C42E4A-5099-C1A8-FE7B-A9309C83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1" y="4474632"/>
            <a:ext cx="13261055" cy="12187767"/>
          </a:xfrm>
          <a:prstGeom prst="rect">
            <a:avLst/>
          </a:prstGeom>
        </p:spPr>
      </p:pic>
      <p:pic>
        <p:nvPicPr>
          <p:cNvPr id="19" name="图片 18" descr="图表, 折线图&#10;&#10;描述已自动生成">
            <a:extLst>
              <a:ext uri="{FF2B5EF4-FFF2-40B4-BE49-F238E27FC236}">
                <a16:creationId xmlns:a16="http://schemas.microsoft.com/office/drawing/2014/main" id="{1A1889D7-DF83-C778-A601-AAAABF554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186" y="7048498"/>
            <a:ext cx="20369844" cy="961390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5703C56-D795-D627-FD3E-7296B1F80EB6}"/>
              </a:ext>
            </a:extLst>
          </p:cNvPr>
          <p:cNvSpPr txBox="1"/>
          <p:nvPr/>
        </p:nvSpPr>
        <p:spPr>
          <a:xfrm>
            <a:off x="7796976" y="16801181"/>
            <a:ext cx="2171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rPr>
              <a:t>Vector Add</a:t>
            </a:r>
            <a:endParaRPr kumimoji="1" lang="zh-CN" altLang="en-US" sz="3200" err="1">
              <a:solidFill>
                <a:schemeClr val="bg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6A191D-A151-BA82-764A-8CAA7E29B672}"/>
              </a:ext>
            </a:extLst>
          </p:cNvPr>
          <p:cNvSpPr txBox="1"/>
          <p:nvPr/>
        </p:nvSpPr>
        <p:spPr>
          <a:xfrm>
            <a:off x="24227994" y="16801181"/>
            <a:ext cx="2940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320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Fused </a:t>
            </a:r>
            <a:r>
              <a:rPr lang="en-US" altLang="zh-CN" err="1"/>
              <a:t>Softmax</a:t>
            </a:r>
            <a:endParaRPr lang="zh-CN" altLang="en-US" err="1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C720CE-E898-65A7-0510-9BF7CDBC1172}"/>
              </a:ext>
            </a:extLst>
          </p:cNvPr>
          <p:cNvSpPr txBox="1"/>
          <p:nvPr/>
        </p:nvSpPr>
        <p:spPr>
          <a:xfrm>
            <a:off x="726707" y="18360820"/>
            <a:ext cx="9241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2800" i="1">
                <a:solidFill>
                  <a:schemeClr val="bg2">
                    <a:lumMod val="50000"/>
                  </a:schemeClr>
                </a:solidFill>
                <a:latin typeface="+mn-ea"/>
              </a:defRPr>
            </a:lvl1pPr>
          </a:lstStyle>
          <a:p>
            <a:r>
              <a:rPr lang="en" altLang="zh-CN"/>
              <a:t>https://</a:t>
            </a:r>
            <a:r>
              <a:rPr lang="en" altLang="zh-CN" err="1"/>
              <a:t>github.com</a:t>
            </a:r>
            <a:r>
              <a:rPr lang="en" altLang="zh-CN"/>
              <a:t>/</a:t>
            </a:r>
            <a:r>
              <a:rPr lang="en" altLang="zh-CN" err="1"/>
              <a:t>openai</a:t>
            </a:r>
            <a:r>
              <a:rPr lang="en" altLang="zh-CN"/>
              <a:t>/triton/tree/main/python/tutorials</a:t>
            </a:r>
            <a:endParaRPr lang="zh-CN" altLang="en-US" err="1"/>
          </a:p>
        </p:txBody>
      </p:sp>
    </p:spTree>
    <p:extLst>
      <p:ext uri="{BB962C8B-B14F-4D97-AF65-F5344CB8AC3E}">
        <p14:creationId xmlns:p14="http://schemas.microsoft.com/office/powerpoint/2010/main" val="331282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799"/>
    </mc:Choice>
    <mc:Fallback>
      <p:transition advTm="307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E0B866-8D5C-ABB7-396A-E5AC69D4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89084"/>
              </p:ext>
            </p:extLst>
          </p:nvPr>
        </p:nvGraphicFramePr>
        <p:xfrm>
          <a:off x="18651265" y="7034764"/>
          <a:ext cx="15895909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54">
                  <a:extLst>
                    <a:ext uri="{9D8B030D-6E8A-4147-A177-3AD203B41FA5}">
                      <a16:colId xmlns:a16="http://schemas.microsoft.com/office/drawing/2014/main" val="2906691046"/>
                    </a:ext>
                  </a:extLst>
                </a:gridCol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 b="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Motivation</a:t>
                      </a:r>
                      <a:endParaRPr lang="en-US" sz="4000" b="0">
                        <a:solidFill>
                          <a:schemeClr val="bg1"/>
                        </a:solidFill>
                        <a:latin typeface="NVIDIA Sans Medium" panose="020B0603020203020204" pitchFamily="34" charset="0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New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features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&amp;</a:t>
                      </a:r>
                      <a:r>
                        <a:rPr lang="zh-CN" altLang="en-US" sz="4000" b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API</a:t>
                      </a:r>
                      <a:r>
                        <a:rPr kumimoji="0" lang="zh-CN" alt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Changes</a:t>
                      </a:r>
                      <a:endParaRPr kumimoji="0" lang="en-US" sz="4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12821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Dialects &amp; Pass pipelines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Performance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Plans for the future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37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43F418-8875-D8F7-3CC1-B6DE2F73A307}"/>
              </a:ext>
            </a:extLst>
          </p:cNvPr>
          <p:cNvSpPr txBox="1"/>
          <p:nvPr/>
        </p:nvSpPr>
        <p:spPr>
          <a:xfrm>
            <a:off x="19524558" y="5853147"/>
            <a:ext cx="11248985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283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970"/>
    </mc:Choice>
    <mc:Fallback>
      <p:transition advTm="59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E0B866-8D5C-ABB7-396A-E5AC69D40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91596"/>
              </p:ext>
            </p:extLst>
          </p:nvPr>
        </p:nvGraphicFramePr>
        <p:xfrm>
          <a:off x="18651265" y="7034764"/>
          <a:ext cx="15895909" cy="8981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54">
                  <a:extLst>
                    <a:ext uri="{9D8B030D-6E8A-4147-A177-3AD203B41FA5}">
                      <a16:colId xmlns:a16="http://schemas.microsoft.com/office/drawing/2014/main" val="2906691046"/>
                    </a:ext>
                  </a:extLst>
                </a:gridCol>
                <a:gridCol w="14907655">
                  <a:extLst>
                    <a:ext uri="{9D8B030D-6E8A-4147-A177-3AD203B41FA5}">
                      <a16:colId xmlns:a16="http://schemas.microsoft.com/office/drawing/2014/main" val="3388937594"/>
                    </a:ext>
                  </a:extLst>
                </a:gridCol>
              </a:tblGrid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 b="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sz="4000" b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VIDIA Sans Medium"/>
                          <a:cs typeface="NVIDIA Sans Medium"/>
                        </a:rPr>
                        <a:t>Motivation</a:t>
                      </a:r>
                      <a:endParaRPr lang="en-US" sz="4000" b="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NVIDIA Sans Medium" panose="020B0603020203020204" pitchFamily="34" charset="0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958080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</a:pPr>
                      <a:r>
                        <a:rPr lang="en-US" altLang="zh-CN" sz="4000" b="0" dirty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New</a:t>
                      </a:r>
                      <a:r>
                        <a:rPr lang="zh-CN" altLang="en-US" sz="4000" b="0" dirty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 F</a:t>
                      </a:r>
                      <a:r>
                        <a:rPr lang="en-US" altLang="zh-CN" sz="4000" b="0" dirty="0" err="1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eatures</a:t>
                      </a:r>
                      <a:r>
                        <a:rPr lang="zh-CN" altLang="en-US" sz="4000" b="0" dirty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lang="en-US" altLang="zh-CN" sz="4000" b="0" dirty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&amp;</a:t>
                      </a:r>
                      <a:r>
                        <a:rPr lang="zh-CN" altLang="en-US" sz="4000" b="0" dirty="0">
                          <a:solidFill>
                            <a:schemeClr val="bg1"/>
                          </a:solidFill>
                          <a:latin typeface="NVIDIA Sans Medium"/>
                          <a:cs typeface="NVIDIA Sans Medium"/>
                        </a:rPr>
                        <a:t> </a:t>
                      </a:r>
                      <a:r>
                        <a:rPr kumimoji="0" lang="en-US" altLang="zh-CN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/>
                          <a:ea typeface="+mn-ea"/>
                          <a:cs typeface="NVIDIA Sans Medium" panose="020B0603020203020204" pitchFamily="34" charset="0"/>
                        </a:rPr>
                        <a:t>API</a:t>
                      </a:r>
                      <a:r>
                        <a:rPr lang="zh-CN" alt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/>
                          <a:ea typeface="+mn-ea"/>
                          <a:cs typeface="NVIDIA Sans Medium" panose="020B0603020203020204" pitchFamily="34" charset="0"/>
                        </a:rPr>
                        <a:t> C</a:t>
                      </a:r>
                      <a:r>
                        <a:rPr lang="en-US" altLang="zh-CN" sz="4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/>
                          <a:ea typeface="+mn-ea"/>
                          <a:cs typeface="NVIDIA Sans Medium" panose="020B0603020203020204" pitchFamily="34" charset="0"/>
                        </a:rPr>
                        <a:t>hanges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11925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Dialects &amp; Pass pipelines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270836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r>
                        <a:rPr lang="en-US" sz="5400">
                          <a:solidFill>
                            <a:schemeClr val="tx2"/>
                          </a:solidFill>
                          <a:latin typeface="NVIDIA Sans Light" panose="020B0303020203020204" pitchFamily="34" charset="0"/>
                          <a:cs typeface="NVIDIA Sans Light" panose="020B0303020203020204" pitchFamily="34" charset="0"/>
                        </a:rPr>
                        <a:t>•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Performance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NVIDIA Sans Medium" panose="020B0603020203020204" pitchFamily="34" charset="0"/>
                        <a:ea typeface="+mn-ea"/>
                        <a:cs typeface="NVIDIA Sans Medium" panose="020B0603020203020204" pitchFamily="34" charset="0"/>
                      </a:endParaRP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37403"/>
                  </a:ext>
                </a:extLst>
              </a:tr>
              <a:tr h="1796218">
                <a:tc>
                  <a:txBody>
                    <a:bodyPr/>
                    <a:lstStyle/>
                    <a:p>
                      <a:pPr algn="l"/>
                      <a:endParaRPr lang="en-US" sz="5400">
                        <a:solidFill>
                          <a:schemeClr val="tx2"/>
                        </a:solidFill>
                        <a:latin typeface="NVIDIA Sans Light" panose="020B0303020203020204" pitchFamily="34" charset="0"/>
                        <a:cs typeface="NVIDIA Sans Light" panose="020B0303020203020204" pitchFamily="34" charset="0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VIDIA Sans Medium" panose="020B0603020203020204" pitchFamily="34" charset="0"/>
                          <a:ea typeface="+mn-ea"/>
                          <a:cs typeface="NVIDIA Sans Medium" panose="020B0603020203020204" pitchFamily="34" charset="0"/>
                        </a:rPr>
                        <a:t>Plans for the future</a:t>
                      </a:r>
                    </a:p>
                  </a:txBody>
                  <a:tcPr marL="0" marR="3657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0147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43F418-8875-D8F7-3CC1-B6DE2F73A307}"/>
              </a:ext>
            </a:extLst>
          </p:cNvPr>
          <p:cNvSpPr txBox="1"/>
          <p:nvPr/>
        </p:nvSpPr>
        <p:spPr>
          <a:xfrm>
            <a:off x="19524558" y="5853147"/>
            <a:ext cx="11248985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VIDIA Sans" panose="020B0503020203020204" pitchFamily="34" charset="0"/>
                <a:cs typeface="NVIDIA Sans" panose="020B0503020203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8979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675"/>
    </mc:Choice>
    <mc:Fallback>
      <p:transition advTm="476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7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VIDIA Sans Medium" panose="020B0603020203020204" pitchFamily="34" charset="0"/>
                <a:ea typeface="+mn-ea"/>
                <a:cs typeface="NVIDIA Sans Medium" panose="020B0603020203020204" pitchFamily="34" charset="0"/>
              </a:rPr>
              <a:t>Plans for the future</a:t>
            </a:r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9B2E1A-B06A-CDAA-E3B5-0EC58FCCC670}"/>
              </a:ext>
            </a:extLst>
          </p:cNvPr>
          <p:cNvSpPr txBox="1"/>
          <p:nvPr/>
        </p:nvSpPr>
        <p:spPr>
          <a:xfrm>
            <a:off x="2514600" y="3589867"/>
            <a:ext cx="16211489" cy="43874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Performance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 optimization 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of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the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warp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specialized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kernel.</a:t>
            </a:r>
            <a:endParaRPr lang="en-US" altLang="zh-CN" sz="4800" dirty="0">
              <a:solidFill>
                <a:schemeClr val="bg1"/>
              </a:solidFill>
              <a:latin typeface="+mn-ea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Turn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on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the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new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features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on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Hopper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by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default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in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Triton.</a:t>
            </a:r>
            <a:endParaRPr lang="en-US" altLang="zh-CN" sz="4800" dirty="0">
              <a:solidFill>
                <a:schemeClr val="bg1"/>
              </a:solidFill>
              <a:latin typeface="+mn-ea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Optimizing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other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kernels,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e.g.,</a:t>
            </a:r>
            <a:r>
              <a:rPr kumimoji="1" lang="zh-CN" altLang="en-US" sz="48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flash-attention.</a:t>
            </a:r>
            <a:endParaRPr lang="en-US" altLang="zh-CN" sz="4800" dirty="0">
              <a:solidFill>
                <a:schemeClr val="bg1"/>
              </a:solidFill>
              <a:latin typeface="+mn-ea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4800" dirty="0">
                <a:solidFill>
                  <a:schemeClr val="bg1"/>
                </a:solidFill>
                <a:latin typeface="+mn-ea"/>
              </a:rPr>
              <a:t>…</a:t>
            </a:r>
            <a:endParaRPr kumimoji="1" lang="zh-CN" altLang="en-US" sz="4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47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714"/>
    </mc:Choice>
    <mc:Fallback>
      <p:transition advTm="3071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1040D-9F54-871E-BBCF-FAD68EE5BDC2}"/>
              </a:ext>
            </a:extLst>
          </p:cNvPr>
          <p:cNvSpPr txBox="1"/>
          <p:nvPr/>
        </p:nvSpPr>
        <p:spPr>
          <a:xfrm>
            <a:off x="13305079" y="8890000"/>
            <a:ext cx="828945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atin typeface="Trebuchet MS" panose="020B0603020202020204" pitchFamily="34" charset="0"/>
              </a:rPr>
              <a:t>Thank</a:t>
            </a:r>
            <a:r>
              <a:rPr lang="zh-CN" altLang="en-US" sz="13800" dirty="0">
                <a:latin typeface="Trebuchet MS" panose="020B0603020202020204" pitchFamily="34" charset="0"/>
              </a:rPr>
              <a:t> </a:t>
            </a:r>
            <a:r>
              <a:rPr lang="en-US" altLang="zh-CN" sz="13800" dirty="0">
                <a:latin typeface="Trebuchet MS" panose="020B0603020202020204" pitchFamily="34" charset="0"/>
              </a:rPr>
              <a:t>you</a:t>
            </a:r>
            <a:endParaRPr lang="en-CN" sz="13800" dirty="0" err="1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8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656"/>
    </mc:Choice>
    <mc:Fallback>
      <p:transition advTm="865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758DF35D-288E-26DA-B657-1F02B564FDAC}"/>
              </a:ext>
            </a:extLst>
          </p:cNvPr>
          <p:cNvSpPr txBox="1">
            <a:spLocks/>
          </p:cNvSpPr>
          <p:nvPr/>
        </p:nvSpPr>
        <p:spPr bwMode="auto">
          <a:xfrm>
            <a:off x="1005858" y="3905422"/>
            <a:ext cx="33958257" cy="1576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04800" tIns="152400" rIns="304800" bIns="15240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685793" indent="-685793" defTabSz="304797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667" kern="0" dirty="0">
                <a:solidFill>
                  <a:schemeClr val="accent1"/>
                </a:solidFill>
                <a:latin typeface="Trebuchet MS"/>
              </a:rPr>
              <a:t>Triton pre-Hopper kernels can run on Hopper by re-compilation, no changes necessary.</a:t>
            </a:r>
          </a:p>
          <a:p>
            <a:pPr marL="2590774" lvl="1" indent="-685793" defTabSz="304797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000" kern="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046B26E-9CC6-EFBF-5C78-6535369BF693}"/>
              </a:ext>
            </a:extLst>
          </p:cNvPr>
          <p:cNvGraphicFramePr>
            <a:graphicFrameLocks noGrp="1"/>
          </p:cNvGraphicFramePr>
          <p:nvPr/>
        </p:nvGraphicFramePr>
        <p:xfrm>
          <a:off x="1326693" y="5947686"/>
          <a:ext cx="33832800" cy="966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545486418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69630267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65598443"/>
                    </a:ext>
                  </a:extLst>
                </a:gridCol>
                <a:gridCol w="18897600">
                  <a:extLst>
                    <a:ext uri="{9D8B030D-6E8A-4147-A177-3AD203B41FA5}">
                      <a16:colId xmlns:a16="http://schemas.microsoft.com/office/drawing/2014/main" val="2603216664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r>
                        <a:rPr lang="en-US" sz="4700"/>
                        <a:t>Hopper New Features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700"/>
                        <a:t>API changes required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700"/>
                        <a:t>API breaks Ampere?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700" dirty="0"/>
                        <a:t>Reasons</a:t>
                      </a:r>
                    </a:p>
                  </a:txBody>
                  <a:tcPr marL="304800" marR="304800" marT="152400" marB="152400"/>
                </a:tc>
                <a:extLst>
                  <a:ext uri="{0D108BD9-81ED-4DB2-BD59-A6C34878D82A}">
                    <a16:rowId xmlns:a16="http://schemas.microsoft.com/office/drawing/2014/main" val="3393916049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r>
                        <a:rPr lang="en-US" sz="4000" b="0" i="0" u="none" strike="noStrike" kern="120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CGA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N/A</a:t>
                      </a:r>
                      <a:endParaRPr lang="en-US" sz="4000" b="0" i="0" u="none" strike="noStrike" kern="120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4000" b="0" i="0" u="none" strike="noStrike" noProof="0" dirty="0">
                          <a:solidFill>
                            <a:srgbClr val="000000"/>
                          </a:solidFill>
                          <a:latin typeface="Trebuchet MS"/>
                        </a:rPr>
                        <a:t>Only new potential perf tuning knobs(</a:t>
                      </a:r>
                      <a:r>
                        <a:rPr lang="en-US" sz="4000" b="1" i="0" u="none" strike="noStrike" noProof="0" dirty="0">
                          <a:solidFill>
                            <a:srgbClr val="000000"/>
                          </a:solidFill>
                          <a:latin typeface="Trebuchet MS"/>
                        </a:rPr>
                        <a:t>num_ctas</a:t>
                      </a:r>
                      <a:r>
                        <a:rPr lang="en-US" sz="4000" b="0" i="0" u="none" strike="noStrike" noProof="0" dirty="0">
                          <a:solidFill>
                            <a:srgbClr val="000000"/>
                          </a:solidFill>
                          <a:latin typeface="Trebuchet MS"/>
                        </a:rPr>
                        <a:t>) exposed, with the default value of the tuning knobs set by Triton compiler itself. Other details hidden by Triton compiler</a:t>
                      </a:r>
                    </a:p>
                  </a:txBody>
                  <a:tcPr marL="304800" marR="304800" marT="152400" marB="152400"/>
                </a:tc>
                <a:extLst>
                  <a:ext uri="{0D108BD9-81ED-4DB2-BD59-A6C34878D82A}">
                    <a16:rowId xmlns:a16="http://schemas.microsoft.com/office/drawing/2014/main" val="69708128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r>
                        <a:rPr lang="en-US" sz="4000" b="0" i="0" u="none" strike="noStrike" kern="120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TMA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No</a:t>
                      </a:r>
                      <a:endParaRPr lang="en-US" sz="4000" b="0" i="0" u="none" strike="noStrike" kern="120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sz="4000" b="1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tl.make_block_ptr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API(and corresponding data type) is introduced to create pointer of Tensor to help utilize TMA</a:t>
                      </a:r>
                    </a:p>
                  </a:txBody>
                  <a:tcPr marL="304800" marR="304800" marT="152400" marB="152400"/>
                </a:tc>
                <a:extLst>
                  <a:ext uri="{0D108BD9-81ED-4DB2-BD59-A6C34878D82A}">
                    <a16:rowId xmlns:a16="http://schemas.microsoft.com/office/drawing/2014/main" val="1496838579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W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GMMA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4000" b="0" i="0" u="none" strike="noStrike" kern="1200" dirty="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kumimoji="0" lang="en-US" sz="4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N/A</a:t>
                      </a:r>
                      <a:endParaRPr lang="en-US" sz="4000" b="0" i="0" u="none" strike="noStrike" kern="120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r>
                        <a:rPr lang="en-US" sz="4000" b="1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tl.dot 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operation can get lowered into sequence of 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different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MMA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 instructions 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based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Ampere/Hopper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arch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information.</a:t>
                      </a:r>
                      <a:r>
                        <a:rPr lang="zh-CN" alt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Details completely hidden by Triton compiler.</a:t>
                      </a:r>
                    </a:p>
                  </a:txBody>
                  <a:tcPr marL="304800" marR="304800" marT="152400" marB="152400"/>
                </a:tc>
                <a:extLst>
                  <a:ext uri="{0D108BD9-81ED-4DB2-BD59-A6C34878D82A}">
                    <a16:rowId xmlns:a16="http://schemas.microsoft.com/office/drawing/2014/main" val="2367124683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4000" b="0" i="0" u="none" strike="noStrike" kern="120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Warp-specialization(new SW paradigm)</a:t>
                      </a: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4000" b="0" i="0" u="none" strike="noStrike" kern="1200" dirty="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N/A</a:t>
                      </a:r>
                      <a:endParaRPr lang="en-US" sz="4000" b="0" i="0" u="none" strike="noStrike" kern="1200" dirty="0">
                        <a:solidFill>
                          <a:srgbClr val="000000"/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 marL="304800" marR="304800" marT="152400" marB="15240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Triton Hopper compiler provides the support of </a:t>
                      </a:r>
                      <a:r>
                        <a:rPr lang="en-US" sz="4000" b="1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auto warp-specialization</a:t>
                      </a:r>
                      <a:r>
                        <a:rPr lang="en-US" sz="4000" b="0" i="0" u="none" strike="noStrike" kern="1200" dirty="0">
                          <a:solidFill>
                            <a:srgbClr val="000000"/>
                          </a:solidFill>
                          <a:latin typeface="Trebuchet MS"/>
                          <a:ea typeface="+mn-ea"/>
                          <a:cs typeface="+mn-cs"/>
                        </a:rPr>
                        <a:t>, details hidden by Triton compiler.</a:t>
                      </a:r>
                    </a:p>
                  </a:txBody>
                  <a:tcPr marL="304800" marR="304800" marT="152400" marB="152400"/>
                </a:tc>
                <a:extLst>
                  <a:ext uri="{0D108BD9-81ED-4DB2-BD59-A6C34878D82A}">
                    <a16:rowId xmlns:a16="http://schemas.microsoft.com/office/drawing/2014/main" val="2570264554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BA07A7CC-49B2-B011-32EE-AD1E4C10AFFA}"/>
              </a:ext>
            </a:extLst>
          </p:cNvPr>
          <p:cNvSpPr txBox="1">
            <a:spLocks/>
          </p:cNvSpPr>
          <p:nvPr/>
        </p:nvSpPr>
        <p:spPr>
          <a:xfrm>
            <a:off x="2514600" y="0"/>
            <a:ext cx="31546800" cy="2514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743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r>
              <a:rPr lang="en-US" altLang="zh-CN" sz="7200" dirty="0"/>
              <a:t>Motivation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8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768">
        <p:fade/>
      </p:transition>
    </mc:Choice>
    <mc:Fallback xmlns="">
      <p:transition spd="med" advTm="10076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 lIns="91440" tIns="45720" rIns="91440" bIns="45720" anchor="t"/>
          <a:lstStyle/>
          <a:p>
            <a:r>
              <a:rPr lang="en-US" altLang="zh-CN" dirty="0">
                <a:latin typeface="NVIDIA Sans"/>
              </a:rPr>
              <a:t>Triton makes</a:t>
            </a:r>
            <a:r>
              <a:rPr lang="zh-CN" altLang="en-US" dirty="0">
                <a:latin typeface="NVIDIA Sans"/>
              </a:rPr>
              <a:t> </a:t>
            </a:r>
            <a:r>
              <a:rPr lang="en-US" altLang="zh-CN" dirty="0">
                <a:latin typeface="NVIDIA Sans"/>
              </a:rPr>
              <a:t>a trade-off between development efficiency</a:t>
            </a:r>
            <a:r>
              <a:rPr lang="zh-CN" altLang="en-US" dirty="0">
                <a:latin typeface="NVIDIA Sans"/>
              </a:rPr>
              <a:t> </a:t>
            </a:r>
            <a:r>
              <a:rPr lang="en-US" altLang="zh-CN" dirty="0">
                <a:latin typeface="NVIDIA Sans"/>
              </a:rPr>
              <a:t>and</a:t>
            </a:r>
            <a:r>
              <a:rPr lang="zh-CN" altLang="en-US" dirty="0">
                <a:latin typeface="NVIDIA Sans"/>
              </a:rPr>
              <a:t> </a:t>
            </a:r>
            <a:r>
              <a:rPr lang="en-US" altLang="zh-CN" dirty="0">
                <a:latin typeface="NVIDIA Sans"/>
              </a:rPr>
              <a:t>performance</a:t>
            </a:r>
          </a:p>
        </p:txBody>
      </p:sp>
      <p:cxnSp>
        <p:nvCxnSpPr>
          <p:cNvPr id="6" name="Straight Connector 32">
            <a:extLst>
              <a:ext uri="{FF2B5EF4-FFF2-40B4-BE49-F238E27FC236}">
                <a16:creationId xmlns:a16="http://schemas.microsoft.com/office/drawing/2014/main" id="{3ADA8695-B45F-BB59-0C65-147BF9E4CFAE}"/>
              </a:ext>
            </a:extLst>
          </p:cNvPr>
          <p:cNvCxnSpPr>
            <a:cxnSpLocks/>
          </p:cNvCxnSpPr>
          <p:nvPr/>
        </p:nvCxnSpPr>
        <p:spPr>
          <a:xfrm>
            <a:off x="1203158" y="10690610"/>
            <a:ext cx="228118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OS 5D Mark IV">
            <a:extLst>
              <a:ext uri="{FF2B5EF4-FFF2-40B4-BE49-F238E27FC236}">
                <a16:creationId xmlns:a16="http://schemas.microsoft.com/office/drawing/2014/main" id="{03B034AA-8AF8-133C-9589-1D055862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55" y="4364686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A78A-4511-C00B-D08F-E3CAA2E3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142" y="11409862"/>
            <a:ext cx="5851317" cy="39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9">
            <a:extLst>
              <a:ext uri="{FF2B5EF4-FFF2-40B4-BE49-F238E27FC236}">
                <a16:creationId xmlns:a16="http://schemas.microsoft.com/office/drawing/2014/main" id="{6CB70090-CAD5-854A-99C9-B59AAC4EE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759" y="4999085"/>
            <a:ext cx="13551694" cy="5475732"/>
          </a:xfrm>
        </p:spPr>
        <p:txBody>
          <a:bodyPr/>
          <a:lstStyle/>
          <a:p>
            <a:r>
              <a:rPr lang="en-US" dirty="0"/>
              <a:t>More buttons for the geeks</a:t>
            </a:r>
          </a:p>
          <a:p>
            <a:pPr lvl="1"/>
            <a:r>
              <a:rPr lang="en-US" dirty="0"/>
              <a:t>Users precisely control the behavior of each thread</a:t>
            </a:r>
          </a:p>
          <a:p>
            <a:pPr lvl="1"/>
            <a:r>
              <a:rPr lang="en-US" dirty="0"/>
              <a:t>More general in different domains</a:t>
            </a:r>
          </a:p>
          <a:p>
            <a:pPr lvl="1"/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Longer learning curve 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&amp;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higher development costs</a:t>
            </a:r>
          </a:p>
          <a:p>
            <a:pPr lvl="1"/>
            <a:r>
              <a:rPr lang="en-US" dirty="0">
                <a:solidFill>
                  <a:srgbClr val="2A2B2E"/>
                </a:solidFill>
                <a:latin typeface="PingFang SC"/>
              </a:rPr>
              <a:t>Best ultimate performance</a:t>
            </a:r>
            <a:endParaRPr lang="en-US" dirty="0"/>
          </a:p>
          <a:p>
            <a:r>
              <a:rPr lang="en-US" dirty="0"/>
              <a:t>Lower lower-bound and higher higher-bound</a:t>
            </a:r>
          </a:p>
        </p:txBody>
      </p:sp>
      <p:sp>
        <p:nvSpPr>
          <p:cNvPr id="14" name="Subtitle 9">
            <a:extLst>
              <a:ext uri="{FF2B5EF4-FFF2-40B4-BE49-F238E27FC236}">
                <a16:creationId xmlns:a16="http://schemas.microsoft.com/office/drawing/2014/main" id="{16AA6BFA-113E-A341-7301-D5508A8879F4}"/>
              </a:ext>
            </a:extLst>
          </p:cNvPr>
          <p:cNvSpPr txBox="1">
            <a:spLocks/>
          </p:cNvSpPr>
          <p:nvPr/>
        </p:nvSpPr>
        <p:spPr>
          <a:xfrm>
            <a:off x="9861758" y="11260347"/>
            <a:ext cx="15325805" cy="75183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‘Point and shoot’ for ‘primary’ users</a:t>
            </a:r>
          </a:p>
          <a:p>
            <a:pPr lvl="1"/>
            <a:r>
              <a:rPr lang="en-US" dirty="0"/>
              <a:t>Users describe the computation of each block</a:t>
            </a:r>
          </a:p>
          <a:p>
            <a:pPr lvl="1"/>
            <a:r>
              <a:rPr lang="en-US" dirty="0"/>
              <a:t>Much less buttons / knobs, easier to get started</a:t>
            </a:r>
          </a:p>
          <a:p>
            <a:pPr lvl="1"/>
            <a:r>
              <a:rPr lang="en-US" altLang="zh-CN" dirty="0">
                <a:latin typeface="NVIDIA Sans"/>
                <a:cs typeface="NVIDIA Sans"/>
              </a:rPr>
              <a:t>The </a:t>
            </a:r>
            <a:r>
              <a:rPr lang="en-US" altLang="zh-CN">
                <a:latin typeface="NVIDIA Sans"/>
                <a:cs typeface="NVIDIA Sans"/>
              </a:rPr>
              <a:t>Triton</a:t>
            </a:r>
            <a:r>
              <a:rPr lang="zh-CN" altLang="en-US" dirty="0">
                <a:latin typeface="NVIDIA Sans"/>
                <a:cs typeface="NVIDIA Sans"/>
              </a:rPr>
              <a:t> </a:t>
            </a:r>
            <a:r>
              <a:rPr lang="en-US" altLang="zh-CN" dirty="0">
                <a:latin typeface="NVIDIA Sans"/>
                <a:cs typeface="NVIDIA Sans"/>
              </a:rPr>
              <a:t>compiler takes over the optimizations within block level</a:t>
            </a:r>
            <a:endParaRPr lang="en-US" dirty="0">
              <a:latin typeface="NVIDIA Sans"/>
              <a:cs typeface="NVIDIA Sans"/>
            </a:endParaRPr>
          </a:p>
          <a:p>
            <a:r>
              <a:rPr lang="en-US" dirty="0"/>
              <a:t>Trade-off</a:t>
            </a:r>
          </a:p>
          <a:p>
            <a:pPr lvl="1"/>
            <a:r>
              <a:rPr lang="en-US" dirty="0"/>
              <a:t>Not suitable for hi-end users with stronger requirements</a:t>
            </a:r>
          </a:p>
          <a:p>
            <a:pPr lvl="1"/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buttons/knobs</a:t>
            </a:r>
            <a:endParaRPr lang="en-US" dirty="0"/>
          </a:p>
          <a:p>
            <a:pPr lvl="1"/>
            <a:r>
              <a:rPr lang="en-US" dirty="0"/>
              <a:t>Only work for specific domains</a:t>
            </a:r>
          </a:p>
          <a:p>
            <a:r>
              <a:rPr lang="en-US" dirty="0"/>
              <a:t>Higher lower-bound but lower higher-bound</a:t>
            </a:r>
          </a:p>
          <a:p>
            <a:r>
              <a:rPr lang="en-US" dirty="0"/>
              <a:t>May get more valuable along with the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  <a:p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85591F-DDD5-D21F-6085-93BFE881D6EA}"/>
              </a:ext>
            </a:extLst>
          </p:cNvPr>
          <p:cNvSpPr txBox="1"/>
          <p:nvPr/>
        </p:nvSpPr>
        <p:spPr>
          <a:xfrm>
            <a:off x="4500994" y="9766931"/>
            <a:ext cx="1441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CUDA</a:t>
            </a:r>
            <a:endParaRPr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F20837-3840-F96C-21F7-A3C26585837C}"/>
              </a:ext>
            </a:extLst>
          </p:cNvPr>
          <p:cNvSpPr txBox="1"/>
          <p:nvPr/>
        </p:nvSpPr>
        <p:spPr>
          <a:xfrm>
            <a:off x="4456240" y="15676048"/>
            <a:ext cx="153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Triton</a:t>
            </a:r>
            <a:endParaRPr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8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2912"/>
    </mc:Choice>
    <mc:Fallback>
      <p:transition advTm="529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r>
              <a:rPr lang="en-US" dirty="0"/>
              <a:t>Triton’s solution on Ampere for the ‘point and shoot’ product positioning</a:t>
            </a:r>
          </a:p>
        </p:txBody>
      </p:sp>
      <p:pic>
        <p:nvPicPr>
          <p:cNvPr id="49" name="图片 48" descr="文本&#10;&#10;描述已自动生成">
            <a:extLst>
              <a:ext uri="{FF2B5EF4-FFF2-40B4-BE49-F238E27FC236}">
                <a16:creationId xmlns:a16="http://schemas.microsoft.com/office/drawing/2014/main" id="{6FE31512-CE0C-572E-8B39-D8696CD9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659" y="3895345"/>
            <a:ext cx="19470741" cy="14218764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E2284236-E235-9163-9B56-D3C7B0DDC571}"/>
              </a:ext>
            </a:extLst>
          </p:cNvPr>
          <p:cNvGrpSpPr/>
          <p:nvPr/>
        </p:nvGrpSpPr>
        <p:grpSpPr>
          <a:xfrm>
            <a:off x="1803400" y="5102613"/>
            <a:ext cx="10877550" cy="2514601"/>
            <a:chOff x="1651000" y="4414014"/>
            <a:chExt cx="10877550" cy="2514601"/>
          </a:xfrm>
        </p:grpSpPr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4DE157A-73E8-43F1-3C27-9B62DA9E83F8}"/>
                </a:ext>
              </a:extLst>
            </p:cNvPr>
            <p:cNvSpPr/>
            <p:nvPr/>
          </p:nvSpPr>
          <p:spPr>
            <a:xfrm>
              <a:off x="1651000" y="4414014"/>
              <a:ext cx="2971800" cy="2514601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F83A859B-E9A7-9AA7-38FE-716E751812FE}"/>
                </a:ext>
              </a:extLst>
            </p:cNvPr>
            <p:cNvSpPr/>
            <p:nvPr/>
          </p:nvSpPr>
          <p:spPr>
            <a:xfrm>
              <a:off x="3949700" y="4414014"/>
              <a:ext cx="3924300" cy="2514601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C7B4DB3D-5657-2B6E-B48B-CE5E8CDE62D1}"/>
                </a:ext>
              </a:extLst>
            </p:cNvPr>
            <p:cNvSpPr/>
            <p:nvPr/>
          </p:nvSpPr>
          <p:spPr>
            <a:xfrm>
              <a:off x="5911850" y="4414014"/>
              <a:ext cx="6616700" cy="2514601"/>
            </a:xfrm>
            <a:prstGeom prst="roundRect">
              <a:avLst>
                <a:gd name="adj" fmla="val 34343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88CB1E4-452F-7723-F99C-195478B10523}"/>
                </a:ext>
              </a:extLst>
            </p:cNvPr>
            <p:cNvSpPr txBox="1"/>
            <p:nvPr/>
          </p:nvSpPr>
          <p:spPr>
            <a:xfrm>
              <a:off x="4622800" y="5205784"/>
              <a:ext cx="36086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Python-like</a:t>
              </a:r>
              <a:endParaRPr kumimoji="1" lang="zh-CN" altLang="en-US" sz="540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2296C62-513D-AE48-1C9B-DE04317B70DC}"/>
              </a:ext>
            </a:extLst>
          </p:cNvPr>
          <p:cNvGrpSpPr/>
          <p:nvPr/>
        </p:nvGrpSpPr>
        <p:grpSpPr>
          <a:xfrm>
            <a:off x="1803400" y="9747426"/>
            <a:ext cx="10877550" cy="2514601"/>
            <a:chOff x="1651000" y="7772399"/>
            <a:chExt cx="10877550" cy="2514601"/>
          </a:xfrm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F3720A30-5915-E0B5-4935-5FE10E6C6A1C}"/>
                </a:ext>
              </a:extLst>
            </p:cNvPr>
            <p:cNvSpPr/>
            <p:nvPr/>
          </p:nvSpPr>
          <p:spPr>
            <a:xfrm>
              <a:off x="1651000" y="7772399"/>
              <a:ext cx="2971800" cy="2514601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EE65ABF5-237B-4871-443A-5E3A37F56005}"/>
                </a:ext>
              </a:extLst>
            </p:cNvPr>
            <p:cNvSpPr/>
            <p:nvPr/>
          </p:nvSpPr>
          <p:spPr>
            <a:xfrm>
              <a:off x="3949700" y="7772399"/>
              <a:ext cx="3924300" cy="2514601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919DD969-42DA-6CE2-ECB1-9D0EB9381B5D}"/>
                </a:ext>
              </a:extLst>
            </p:cNvPr>
            <p:cNvSpPr/>
            <p:nvPr/>
          </p:nvSpPr>
          <p:spPr>
            <a:xfrm>
              <a:off x="5911850" y="7772399"/>
              <a:ext cx="6616700" cy="2514601"/>
            </a:xfrm>
            <a:prstGeom prst="roundRect">
              <a:avLst>
                <a:gd name="adj" fmla="val 34343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C8DB97C-A77E-B001-53A1-486BB5547CFD}"/>
                </a:ext>
              </a:extLst>
            </p:cNvPr>
            <p:cNvSpPr txBox="1"/>
            <p:nvPr/>
          </p:nvSpPr>
          <p:spPr>
            <a:xfrm>
              <a:off x="4403143" y="8568034"/>
              <a:ext cx="68658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Programming</a:t>
              </a:r>
              <a:r>
                <a:rPr kumimoji="1" lang="zh-CN" altLang="en-US" sz="54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for</a:t>
              </a:r>
              <a:r>
                <a:rPr kumimoji="1" lang="zh-CN" altLang="en-US" sz="54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CTA</a:t>
              </a:r>
              <a:endParaRPr kumimoji="1" lang="zh-CN" altLang="en-US" sz="540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95F6156-2AE4-FCD1-476E-546807C7D101}"/>
              </a:ext>
            </a:extLst>
          </p:cNvPr>
          <p:cNvGrpSpPr/>
          <p:nvPr/>
        </p:nvGrpSpPr>
        <p:grpSpPr>
          <a:xfrm>
            <a:off x="1803400" y="14392239"/>
            <a:ext cx="10877550" cy="2514601"/>
            <a:chOff x="1651000" y="11130784"/>
            <a:chExt cx="10877550" cy="2514601"/>
          </a:xfrm>
        </p:grpSpPr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A28E4012-1321-038C-8588-0DACD01999C2}"/>
                </a:ext>
              </a:extLst>
            </p:cNvPr>
            <p:cNvSpPr/>
            <p:nvPr/>
          </p:nvSpPr>
          <p:spPr>
            <a:xfrm>
              <a:off x="1651000" y="11130784"/>
              <a:ext cx="2971800" cy="2514601"/>
            </a:xfrm>
            <a:prstGeom prst="roundRect">
              <a:avLst>
                <a:gd name="adj" fmla="val 3282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16891A5F-FFEE-84E8-53C7-730C2DD1B6FD}"/>
                </a:ext>
              </a:extLst>
            </p:cNvPr>
            <p:cNvSpPr/>
            <p:nvPr/>
          </p:nvSpPr>
          <p:spPr>
            <a:xfrm>
              <a:off x="3949700" y="11130784"/>
              <a:ext cx="3924300" cy="2514601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0" name="圆角矩形 59">
              <a:extLst>
                <a:ext uri="{FF2B5EF4-FFF2-40B4-BE49-F238E27FC236}">
                  <a16:creationId xmlns:a16="http://schemas.microsoft.com/office/drawing/2014/main" id="{78561CBC-440E-36D5-6E6B-114B1C9E86B5}"/>
                </a:ext>
              </a:extLst>
            </p:cNvPr>
            <p:cNvSpPr/>
            <p:nvPr/>
          </p:nvSpPr>
          <p:spPr>
            <a:xfrm>
              <a:off x="5911850" y="11130784"/>
              <a:ext cx="6616700" cy="2514601"/>
            </a:xfrm>
            <a:prstGeom prst="roundRect">
              <a:avLst>
                <a:gd name="adj" fmla="val 34343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kumimoji="1" lang="zh-CN" altLang="en-US" sz="4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17C0DD8-9A64-864F-D37B-B7B8E21C076B}"/>
                </a:ext>
              </a:extLst>
            </p:cNvPr>
            <p:cNvSpPr txBox="1"/>
            <p:nvPr/>
          </p:nvSpPr>
          <p:spPr>
            <a:xfrm>
              <a:off x="4385077" y="11926419"/>
              <a:ext cx="60708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Automatic</a:t>
              </a:r>
              <a:r>
                <a:rPr kumimoji="1" lang="zh-CN" altLang="en-US" sz="54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kumimoji="1" lang="en-US" altLang="zh-CN" sz="5400">
                  <a:solidFill>
                    <a:schemeClr val="bg1"/>
                  </a:solidFill>
                  <a:latin typeface="+mn-ea"/>
                </a:rPr>
                <a:t>backend</a:t>
              </a:r>
              <a:endParaRPr kumimoji="1" lang="zh-CN" altLang="en-US" sz="5400" err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5" name="椭圆形标注 64">
            <a:extLst>
              <a:ext uri="{FF2B5EF4-FFF2-40B4-BE49-F238E27FC236}">
                <a16:creationId xmlns:a16="http://schemas.microsoft.com/office/drawing/2014/main" id="{9D77A83B-7C99-4B9C-ECBA-44DF36A5F1DC}"/>
              </a:ext>
            </a:extLst>
          </p:cNvPr>
          <p:cNvSpPr/>
          <p:nvPr/>
        </p:nvSpPr>
        <p:spPr>
          <a:xfrm>
            <a:off x="26178932" y="4224279"/>
            <a:ext cx="5317065" cy="2593434"/>
          </a:xfrm>
          <a:prstGeom prst="wedgeEllipseCallout">
            <a:avLst>
              <a:gd name="adj1" fmla="val -67210"/>
              <a:gd name="adj2" fmla="val 59529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Within</a:t>
            </a:r>
            <a:r>
              <a:rPr kumimoji="1" lang="zh-CN" altLang="en-US" sz="400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10</a:t>
            </a:r>
            <a:r>
              <a:rPr kumimoji="1" lang="zh-CN" altLang="en-US" sz="400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kumimoji="1" lang="en-US" altLang="zh-CN" sz="4000">
                <a:solidFill>
                  <a:schemeClr val="bg1"/>
                </a:solidFill>
                <a:latin typeface="Trebuchet MS" panose="020B0603020202020204" pitchFamily="34" charset="0"/>
              </a:rPr>
              <a:t>lines</a:t>
            </a:r>
            <a:endParaRPr kumimoji="1" lang="zh-CN" altLang="en-US" sz="4000" err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74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269"/>
    </mc:Choice>
    <mc:Fallback>
      <p:transition advTm="282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0F07C9-44C0-A103-79DB-8E6FD5463B4E}"/>
              </a:ext>
            </a:extLst>
          </p:cNvPr>
          <p:cNvSpPr txBox="1"/>
          <p:nvPr/>
        </p:nvSpPr>
        <p:spPr>
          <a:xfrm>
            <a:off x="10811841" y="5978684"/>
            <a:ext cx="20295690" cy="1086451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2800" b="1" err="1">
                <a:solidFill>
                  <a:srgbClr val="AA3731"/>
                </a:solidFill>
                <a:latin typeface="Consolas" panose="020B0609020204030204" pitchFamily="49" charset="0"/>
              </a:rPr>
              <a:t>triton</a:t>
            </a:r>
            <a:r>
              <a:rPr lang="en-US" altLang="zh-CN" sz="2800" b="1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err="1">
                <a:solidFill>
                  <a:srgbClr val="AA3731"/>
                </a:solidFill>
                <a:latin typeface="Consolas" panose="020B0609020204030204" pitchFamily="49" charset="0"/>
              </a:rPr>
              <a:t>jit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err="1">
                <a:solidFill>
                  <a:srgbClr val="AA3731"/>
                </a:solidFill>
                <a:latin typeface="Consolas" panose="020B0609020204030204" pitchFamily="49" charset="0"/>
              </a:rPr>
              <a:t>matmul_kernel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a_ptr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b_ptr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c_ptr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stride_am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stride_ak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stride_bk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stride_bn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stride_cm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stride_cn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 # M=N=K=1024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constexpr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 #BLOCK_M=BLOCK_N=BLOCK_K=32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offs_m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arange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offs_n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arange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offs_k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arange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a_ptrs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a_ptr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[:,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stride_am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stride_ak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b_ptrs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b_ptr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[:,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stride_bk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stride_bn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accumulator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latin typeface="Consolas" panose="020B0609020204030204" pitchFamily="49" charset="0"/>
              </a:rPr>
              <a:t>zeros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((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tl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float32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4B69C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>
                <a:solidFill>
                  <a:srgbClr val="7A3E9D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BLOCK_K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28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</a:t>
            </a:r>
            <a:r>
              <a:rPr lang="en-US" altLang="zh-CN" sz="28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load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a_ptrs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28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b</a:t>
            </a:r>
            <a:r>
              <a:rPr lang="en-US" altLang="zh-CN" sz="28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load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b_ptrs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28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accumulator</a:t>
            </a:r>
            <a:r>
              <a:rPr lang="en-US" altLang="zh-CN" sz="28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+=</a:t>
            </a:r>
            <a:r>
              <a:rPr lang="en-US" altLang="zh-CN" sz="28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dot</a:t>
            </a:r>
            <a:r>
              <a:rPr lang="en-US" altLang="zh-CN" sz="280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</a:t>
            </a:r>
            <a:r>
              <a:rPr lang="en-US" altLang="zh-CN" sz="280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</a:t>
            </a:r>
            <a:r>
              <a:rPr lang="en-US" altLang="zh-CN" sz="280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a_ptrs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BLOCK_K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stride_ak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b_ptrs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latin typeface="Consolas" panose="020B0609020204030204" pitchFamily="49" charset="0"/>
              </a:rPr>
              <a:t>BLOCK_K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stride_bk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c_ptrs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c_ptr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offs_m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[:,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stride_cm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offs_n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>
                <a:solidFill>
                  <a:srgbClr val="9C5D27"/>
                </a:solidFill>
                <a:latin typeface="Consolas" panose="020B0609020204030204" pitchFamily="49" charset="0"/>
              </a:rPr>
              <a:t>None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:]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err="1">
                <a:solidFill>
                  <a:srgbClr val="7A3E9D"/>
                </a:solidFill>
                <a:latin typeface="Consolas" panose="020B0609020204030204" pitchFamily="49" charset="0"/>
              </a:rPr>
              <a:t>stride_cn</a:t>
            </a:r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tl</a:t>
            </a:r>
            <a:r>
              <a:rPr lang="en-US" altLang="zh-CN" sz="2800" err="1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800" err="1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store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c_ptrs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28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accumulator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endParaRPr lang="en-US" altLang="zh-CN" sz="280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3D3BE7-FA9E-0F79-8431-0ADB1E35EDD3}"/>
              </a:ext>
            </a:extLst>
          </p:cNvPr>
          <p:cNvSpPr txBox="1"/>
          <p:nvPr/>
        </p:nvSpPr>
        <p:spPr>
          <a:xfrm>
            <a:off x="1384814" y="7805059"/>
            <a:ext cx="557116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Data Load/Store operations</a:t>
            </a:r>
            <a:r>
              <a:rPr lang="en-US" altLang="zh-CN" sz="280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endParaRPr lang="en-US" altLang="zh-CN" sz="280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F4711-D372-A626-5932-ED2D4A93F49D}"/>
              </a:ext>
            </a:extLst>
          </p:cNvPr>
          <p:cNvSpPr txBox="1"/>
          <p:nvPr/>
        </p:nvSpPr>
        <p:spPr>
          <a:xfrm>
            <a:off x="1450132" y="9476593"/>
            <a:ext cx="530990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Dot            operations</a:t>
            </a:r>
            <a:endParaRPr lang="en-US" altLang="zh-CN" sz="2800">
              <a:solidFill>
                <a:srgbClr val="333333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5FDCB07-A148-CFA0-1795-A5235832B567}"/>
              </a:ext>
            </a:extLst>
          </p:cNvPr>
          <p:cNvSpPr txBox="1">
            <a:spLocks/>
          </p:cNvSpPr>
          <p:nvPr/>
        </p:nvSpPr>
        <p:spPr>
          <a:xfrm>
            <a:off x="2514600" y="0"/>
            <a:ext cx="31546800" cy="2514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743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r>
              <a:rPr lang="en-US" altLang="zh-CN" sz="7200" dirty="0"/>
              <a:t>Recap</a:t>
            </a:r>
            <a:endParaRPr lang="en-US" sz="72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AFF6AE3-9D60-9349-28A2-8AE3DF24B45E}"/>
              </a:ext>
            </a:extLst>
          </p:cNvPr>
          <p:cNvSpPr txBox="1">
            <a:spLocks/>
          </p:cNvSpPr>
          <p:nvPr/>
        </p:nvSpPr>
        <p:spPr>
          <a:xfrm>
            <a:off x="2514600" y="2838466"/>
            <a:ext cx="31546800" cy="1408176"/>
          </a:xfrm>
        </p:spPr>
        <p:txBody>
          <a:bodyPr/>
          <a:lstStyle>
            <a:lvl1pPr marL="0" indent="0" algn="ctr" defTabSz="2743200" rtl="0" eaLnBrk="1" latinLnBrk="0" hangingPunct="1">
              <a:lnSpc>
                <a:spcPct val="90000"/>
              </a:lnSpc>
              <a:spcBef>
                <a:spcPts val="3000"/>
              </a:spcBef>
              <a:buFontTx/>
              <a:buNone/>
              <a:defRPr sz="6000" b="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1905038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3630156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5154186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6297210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</a:t>
            </a:r>
            <a:r>
              <a:rPr lang="en-US" altLang="zh-CN" sz="4800" dirty="0"/>
              <a:t>aïve</a:t>
            </a:r>
            <a:r>
              <a:rPr lang="zh-CN" altLang="en-US" sz="4800" dirty="0"/>
              <a:t> </a:t>
            </a:r>
            <a:r>
              <a:rPr lang="en-US" altLang="zh-CN" sz="4800" dirty="0"/>
              <a:t>GEMM</a:t>
            </a:r>
            <a:r>
              <a:rPr lang="zh-CN" altLang="en-US" sz="4800" dirty="0"/>
              <a:t> </a:t>
            </a:r>
            <a:r>
              <a:rPr lang="en-US" altLang="zh-CN" sz="4800" dirty="0"/>
              <a:t>as</a:t>
            </a:r>
            <a:r>
              <a:rPr lang="zh-CN" altLang="en-US" sz="4800" dirty="0"/>
              <a:t> </a:t>
            </a:r>
            <a:r>
              <a:rPr lang="en-US" altLang="zh-CN" sz="4800" dirty="0"/>
              <a:t>an</a:t>
            </a:r>
            <a:r>
              <a:rPr lang="zh-CN" altLang="en-US" sz="4800" dirty="0"/>
              <a:t> </a:t>
            </a:r>
            <a:r>
              <a:rPr lang="en-US" altLang="zh-CN" sz="4800" dirty="0"/>
              <a:t>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1000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200">
        <p:fade/>
      </p:transition>
    </mc:Choice>
    <mc:Fallback>
      <p:transition spd="med" advTm="21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107436-E2E9-353E-4F2D-5792804C8CED}"/>
              </a:ext>
            </a:extLst>
          </p:cNvPr>
          <p:cNvSpPr txBox="1"/>
          <p:nvPr/>
        </p:nvSpPr>
        <p:spPr>
          <a:xfrm>
            <a:off x="116379" y="4763357"/>
            <a:ext cx="20150050" cy="14865608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module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4B69C6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>
                <a:solidFill>
                  <a:srgbClr val="AA3731"/>
                </a:solidFill>
                <a:latin typeface="Consolas" panose="020B0609020204030204" pitchFamily="49" charset="0"/>
              </a:rPr>
              <a:t>@matmul_kernel_0d1d2d3d4c5d6c7d8c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%arg0: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err="1">
                <a:solidFill>
                  <a:srgbClr val="7A3E9D"/>
                </a:solidFill>
                <a:latin typeface="Consolas" panose="020B0609020204030204" pitchFamily="49" charset="0"/>
              </a:rPr>
              <a:t>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 {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tt.divisibility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}, ...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%c32_i32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cst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dense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index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%c1024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1024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index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index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%cst_0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arith.constant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dense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0.000000e+00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tt.make_range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end 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start 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}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tt.expand_dims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axis 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}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tt.splat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tt.splat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err="1">
                <a:solidFill>
                  <a:srgbClr val="7A3E9D"/>
                </a:solidFill>
                <a:latin typeface="Consolas" panose="020B0609020204030204" pitchFamily="49" charset="0"/>
              </a:rPr>
              <a:t>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tt.broadcast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%15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%16:3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scf.for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4B69C6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%c1024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4B69C6"/>
                </a:solidFill>
                <a:latin typeface="Consolas" panose="020B0609020204030204" pitchFamily="49" charset="0"/>
              </a:rPr>
              <a:t>step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err="1">
                <a:solidFill>
                  <a:srgbClr val="4B69C6"/>
                </a:solidFill>
                <a:latin typeface="Consolas" panose="020B0609020204030204" pitchFamily="49" charset="0"/>
              </a:rPr>
              <a:t>iter_args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%arg7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%cst_0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%15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) -&gt; (...)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%24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tt.load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%arg8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cache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evict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isVolatile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false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}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%25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tt.load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%arg9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cache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evict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isVolatile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false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}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%26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tt.dot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%24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%25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%arg7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allowTF32 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 *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 -&gt;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f32</a:t>
            </a:r>
            <a:r>
              <a:rPr lang="en-US" altLang="zh-CN" sz="240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%27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cst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%arg4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%c32_i32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tt.splat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%30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scf.yield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%27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%30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%17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tt.splat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%arg5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%17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tt.splat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err="1">
                <a:solidFill>
                  <a:srgbClr val="7A3E9D"/>
                </a:solidFill>
                <a:latin typeface="Consolas" panose="020B0609020204030204" pitchFamily="49" charset="0"/>
              </a:rPr>
              <a:t>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%19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tt.broadcast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(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&gt;&gt;) -&gt;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tt.addptr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%21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%8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!tt.ptr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&gt;&gt;,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%23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err="1">
                <a:solidFill>
                  <a:srgbClr val="7A3E9D"/>
                </a:solidFill>
                <a:latin typeface="Consolas" panose="020B0609020204030204" pitchFamily="49" charset="0"/>
              </a:rPr>
              <a:t>arith.truncf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%16#0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400">
                <a:solidFill>
                  <a:srgbClr val="4B69C6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2400" err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tt.store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%22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%23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{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cache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evict 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} : 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tensor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>
                <a:solidFill>
                  <a:srgbClr val="9C5D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32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2400" b="1">
                <a:solidFill>
                  <a:srgbClr val="7A3E9D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f16</a:t>
            </a:r>
            <a:r>
              <a:rPr lang="en-US" altLang="zh-CN" sz="240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>
                <a:solidFill>
                  <a:srgbClr val="7A3E9D"/>
                </a:solidFill>
                <a:latin typeface="Consolas" panose="020B0609020204030204" pitchFamily="49" charset="0"/>
              </a:rPr>
              <a:t>    return</a:t>
            </a:r>
            <a:endParaRPr lang="en-US" altLang="zh-CN" sz="24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240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F8384-C760-1538-CAD1-9CD5061A94D5}"/>
              </a:ext>
            </a:extLst>
          </p:cNvPr>
          <p:cNvSpPr txBox="1"/>
          <p:nvPr/>
        </p:nvSpPr>
        <p:spPr>
          <a:xfrm>
            <a:off x="23744608" y="5007529"/>
            <a:ext cx="11170232" cy="3083921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Load tile from </a:t>
            </a:r>
            <a:r>
              <a:rPr lang="en-US" altLang="zh-CN" sz="3200" err="1">
                <a:solidFill>
                  <a:schemeClr val="bg1"/>
                </a:solidFill>
                <a:latin typeface="Trebuchet MS" panose="020B0603020202020204" pitchFamily="34" charset="0"/>
              </a:rPr>
              <a:t>gmem</a:t>
            </a: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 to shared</a:t>
            </a:r>
            <a:r>
              <a:rPr lang="zh-CN" altLang="en-US" sz="320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memory, will get decomposed into 4 vectorized LDGSTS instructions:</a:t>
            </a:r>
          </a:p>
          <a:p>
            <a:pPr>
              <a:lnSpc>
                <a:spcPct val="90000"/>
              </a:lnSpc>
            </a:pPr>
            <a:endParaRPr lang="en-US" sz="320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mov.u32         %r45, 16;</a:t>
            </a: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</a:t>
            </a:r>
            <a:r>
              <a:rPr lang="en-US" sz="2400" i="1" err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cp.async.cg.shared.global</a:t>
            </a: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[ %r44 + 0 ], [ %rd11 + 0 ], 0x10, %r45;</a:t>
            </a: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</a:t>
            </a:r>
            <a:r>
              <a:rPr lang="en-US" sz="2400" i="1" err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cp.async.cg.shared.global</a:t>
            </a: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[ %r46 + 0 ], [ %rd12 + 0 ], 0x10, %r45;</a:t>
            </a: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</a:t>
            </a:r>
            <a:r>
              <a:rPr lang="en-US" sz="2400" i="1" err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cp.async.cg.shared.global</a:t>
            </a: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[ %r48 + 0 ], [ %rd13 + 0 ], 0x10, %r45;</a:t>
            </a: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</a:t>
            </a:r>
            <a:r>
              <a:rPr lang="en-US" sz="2400" i="1" err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cp.async.cg.shared.global</a:t>
            </a: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[ %r50 + 0 ], [ %rd14 + 0 ], 0x10, %r45;</a:t>
            </a:r>
            <a:endParaRPr lang="en-CN" sz="2400" i="1">
              <a:solidFill>
                <a:schemeClr val="accent2">
                  <a:lumMod val="40000"/>
                  <a:lumOff val="6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6027B-B442-3175-4C57-F540B8AA426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032943" y="6549490"/>
            <a:ext cx="6711665" cy="5857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524A08-F227-3BD0-C4B8-D5DD5C789457}"/>
              </a:ext>
            </a:extLst>
          </p:cNvPr>
          <p:cNvSpPr txBox="1"/>
          <p:nvPr/>
        </p:nvSpPr>
        <p:spPr>
          <a:xfrm>
            <a:off x="22196614" y="9387150"/>
            <a:ext cx="14119572" cy="6407908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err="1">
                <a:solidFill>
                  <a:schemeClr val="bg1"/>
                </a:solidFill>
                <a:latin typeface="Trebuchet MS" panose="020B0603020202020204" pitchFamily="34" charset="0"/>
              </a:rPr>
              <a:t>mma</a:t>
            </a: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 on tile, will get decomposed into 4 MMA instructions with the corresponding </a:t>
            </a:r>
            <a:r>
              <a:rPr lang="en-US" altLang="zh-CN" sz="3200" err="1">
                <a:solidFill>
                  <a:schemeClr val="bg1"/>
                </a:solidFill>
                <a:latin typeface="Trebuchet MS" panose="020B0603020202020204" pitchFamily="34" charset="0"/>
              </a:rPr>
              <a:t>ldmatrix</a:t>
            </a: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 instructions(on Ampere)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ldmatrix.sync.aligned.m8n8.x4.shared.b16 { %r236, %r237, %r238, %r239 }, [ %r56 + 0 ];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ldmatrix.sync.aligned.m8n8.x4.trans.shared.b16 { %r232, %r233, %r234, %r235 }, [ %r61 + 0 ];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ldmatrix.sync.aligned.m8n8.x4.shared.b16 { %r138, %r139, %r140, %r141 }, [ %r120 + 0 ];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…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ldmatrix.sync.aligned.m8n8.x4.trans.shared.b16 { %r121, %r122, %r123, %r124 }, [ %r125 + 0 ];</a:t>
            </a:r>
            <a:endParaRPr lang="en-US" altLang="zh-CN" sz="320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mma.sync.aligned.m16n8k16.row.col.f32.f16.f16.f32 { %f65, %f66, %f67, %f68 },   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     { %r236, %r237, %r238, %r239 }, { %r232, %r233 }, { %f65, %f66, %f67, %f68 };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mma.sync.aligned.m16n8k16.row.col.f32.f16.f16.f32 { %f69, %f70, %f71, %f72 }, 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     { %r236, %r237, %r238, %r239 }, { %r234, %r235 }, { %f69, %f70, %f71, %f72 };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mma.sync.aligned.m16n8k16.row.col.f32.f16.f16.f32 { %f65, %f66, %f67, %f68 }, 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     { %r138, %r139, %r140, %r141 }, { %r121, %r122 }, { %f65, %f66, %f67, %f68 };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mma.sync.aligned.m16n8k16.row.col.f32.f16.f16.f32 { %f69, %f70, %f71, %f72 }, </a:t>
            </a:r>
          </a:p>
          <a:p>
            <a:pPr>
              <a:lnSpc>
                <a:spcPct val="90000"/>
              </a:lnSpc>
            </a:pPr>
            <a:r>
              <a:rPr lang="en-US" altLang="zh-CN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     { %r138, %r139, %r140, %r141 }, { %r123, %r124 }, { %f69, %f70, %f71, %f72 };</a:t>
            </a:r>
          </a:p>
          <a:p>
            <a:pPr>
              <a:lnSpc>
                <a:spcPct val="90000"/>
              </a:lnSpc>
            </a:pPr>
            <a:endParaRPr lang="en-CN" sz="3200" i="1">
              <a:solidFill>
                <a:schemeClr val="accent2">
                  <a:lumMod val="40000"/>
                  <a:lumOff val="6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87675-114A-CB70-4365-FEFB9892087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9453410" y="12591104"/>
            <a:ext cx="2743204" cy="533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A173DB0-6141-92FA-2DF1-E59A2989977B}"/>
              </a:ext>
            </a:extLst>
          </p:cNvPr>
          <p:cNvSpPr txBox="1"/>
          <p:nvPr/>
        </p:nvSpPr>
        <p:spPr>
          <a:xfrm>
            <a:off x="23891762" y="17357867"/>
            <a:ext cx="11823624" cy="1754326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Store from register files to </a:t>
            </a:r>
            <a:r>
              <a:rPr lang="en-US" altLang="zh-CN" sz="3200" err="1">
                <a:solidFill>
                  <a:schemeClr val="bg1"/>
                </a:solidFill>
                <a:latin typeface="Trebuchet MS" panose="020B0603020202020204" pitchFamily="34" charset="0"/>
              </a:rPr>
              <a:t>gmem</a:t>
            </a:r>
            <a:r>
              <a:rPr lang="en-US" altLang="zh-CN" sz="3200">
                <a:solidFill>
                  <a:schemeClr val="bg1"/>
                </a:solidFill>
                <a:latin typeface="Trebuchet MS" panose="020B0603020202020204" pitchFamily="34" charset="0"/>
              </a:rPr>
              <a:t>, will get decomposed into 1 vectorized store instruction:</a:t>
            </a:r>
          </a:p>
          <a:p>
            <a:pPr>
              <a:lnSpc>
                <a:spcPct val="90000"/>
              </a:lnSpc>
            </a:pPr>
            <a:endParaRPr lang="en-US" altLang="zh-CN" sz="320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i="1">
                <a:solidFill>
                  <a:schemeClr val="accent2">
                    <a:lumMod val="40000"/>
                    <a:lumOff val="60000"/>
                  </a:schemeClr>
                </a:solidFill>
                <a:latin typeface="Trebuchet MS" panose="020B0603020202020204" pitchFamily="34" charset="0"/>
              </a:rPr>
              <a:t>   st.global.v4.b32 [ %rd32 + 0 ], { %r158, %r159, %r160, %r161 };</a:t>
            </a:r>
            <a:endParaRPr lang="en-CN" sz="2400" i="1">
              <a:solidFill>
                <a:schemeClr val="accent2">
                  <a:lumMod val="40000"/>
                  <a:lumOff val="60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FB6E4B-828C-E6A4-F5CB-4A9B841EE49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3142258" y="18235030"/>
            <a:ext cx="10749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>
            <a:extLst>
              <a:ext uri="{FF2B5EF4-FFF2-40B4-BE49-F238E27FC236}">
                <a16:creationId xmlns:a16="http://schemas.microsoft.com/office/drawing/2014/main" id="{F8BBE071-7E86-30A6-0FF0-EE9714935DB4}"/>
              </a:ext>
            </a:extLst>
          </p:cNvPr>
          <p:cNvSpPr txBox="1">
            <a:spLocks/>
          </p:cNvSpPr>
          <p:nvPr/>
        </p:nvSpPr>
        <p:spPr>
          <a:xfrm>
            <a:off x="2514600" y="0"/>
            <a:ext cx="31546800" cy="2514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2743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r>
              <a:rPr lang="en-US" altLang="zh-CN" sz="7200" dirty="0"/>
              <a:t>Recap</a:t>
            </a:r>
            <a:endParaRPr lang="en-US" sz="7200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5CAF12B-E71F-5975-7EEF-CAC1B25095C7}"/>
              </a:ext>
            </a:extLst>
          </p:cNvPr>
          <p:cNvSpPr txBox="1">
            <a:spLocks/>
          </p:cNvSpPr>
          <p:nvPr/>
        </p:nvSpPr>
        <p:spPr>
          <a:xfrm>
            <a:off x="2514600" y="2838466"/>
            <a:ext cx="31546800" cy="1408176"/>
          </a:xfrm>
        </p:spPr>
        <p:txBody>
          <a:bodyPr/>
          <a:lstStyle>
            <a:lvl1pPr marL="0" indent="0" algn="ctr" defTabSz="2743200" rtl="0" eaLnBrk="1" latinLnBrk="0" hangingPunct="1">
              <a:lnSpc>
                <a:spcPct val="90000"/>
              </a:lnSpc>
              <a:spcBef>
                <a:spcPts val="3000"/>
              </a:spcBef>
              <a:buFontTx/>
              <a:buNone/>
              <a:defRPr sz="6000" b="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1905038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3630156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5154186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6297210" indent="0" algn="ctr" defTabSz="27432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  <a:defRPr sz="9334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/>
              <a:t>Triton</a:t>
            </a:r>
            <a:r>
              <a:rPr lang="zh-CN" altLang="en-US" sz="4800" dirty="0"/>
              <a:t> </a:t>
            </a:r>
            <a:r>
              <a:rPr lang="en-US" altLang="zh-CN" sz="4800" dirty="0"/>
              <a:t>IR</a:t>
            </a:r>
            <a:endParaRPr 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64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706">
        <p:fade/>
      </p:transition>
    </mc:Choice>
    <mc:Fallback>
      <p:transition spd="med" advTm="60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 lIns="91440" tIns="45720" rIns="91440" bIns="45720" anchor="t"/>
          <a:lstStyle/>
          <a:p>
            <a:r>
              <a:rPr lang="en-US" altLang="zh-CN">
                <a:latin typeface="NVIDIA Sans"/>
              </a:rPr>
              <a:t>Triton supports Hopper with decent performance</a:t>
            </a:r>
            <a:r>
              <a:rPr lang="zh-CN" altLang="en-US">
                <a:latin typeface="NVIDIA Sans"/>
              </a:rPr>
              <a:t> </a:t>
            </a:r>
            <a:r>
              <a:rPr lang="en" altLang="zh-CN">
                <a:latin typeface="NVIDIA Sans"/>
              </a:rPr>
              <a:t>and </a:t>
            </a:r>
            <a:r>
              <a:rPr lang="en-US" altLang="zh-CN">
                <a:latin typeface="NVIDIA Sans"/>
              </a:rPr>
              <a:t>few </a:t>
            </a:r>
            <a:r>
              <a:rPr lang="en" altLang="zh-CN">
                <a:latin typeface="NVIDIA Sans"/>
              </a:rPr>
              <a:t>additional complexity</a:t>
            </a:r>
            <a:endParaRPr lang="en-US">
              <a:latin typeface="NVIDIA San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163E6F-333A-35D0-F20F-F4B7E6CD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04" y="3895345"/>
            <a:ext cx="24859592" cy="124961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09EF7D2-1541-B486-EE28-D34485F86DAC}"/>
              </a:ext>
            </a:extLst>
          </p:cNvPr>
          <p:cNvSpPr txBox="1"/>
          <p:nvPr/>
        </p:nvSpPr>
        <p:spPr>
          <a:xfrm>
            <a:off x="10261600" y="17440500"/>
            <a:ext cx="160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3600" b="0" i="1" dirty="0">
                <a:solidFill>
                  <a:srgbClr val="1A1A1A"/>
                </a:solidFill>
                <a:effectLst/>
                <a:latin typeface="+mn-ea"/>
              </a:rPr>
              <a:t>H100 speedup over A100 (TC=Tensor Core)</a:t>
            </a:r>
            <a:endParaRPr lang="zh-CN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719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1328"/>
    </mc:Choice>
    <mc:Fallback>
      <p:transition advTm="413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9"/>
            <a:ext cx="31546800" cy="140817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0FF93-D66F-0824-16E4-E3ABCEA5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14914418" cy="13651992"/>
          </a:xfrm>
        </p:spPr>
        <p:txBody>
          <a:bodyPr/>
          <a:lstStyle/>
          <a:p>
            <a:r>
              <a:rPr lang="en-US" altLang="zh-CN" dirty="0"/>
              <a:t>Challenges</a:t>
            </a:r>
          </a:p>
          <a:p>
            <a:pPr lvl="1"/>
            <a:r>
              <a:rPr lang="en-US" altLang="zh-CN" dirty="0"/>
              <a:t>New hardware features</a:t>
            </a:r>
          </a:p>
          <a:p>
            <a:pPr lvl="2"/>
            <a:r>
              <a:rPr lang="en-US" altLang="zh-CN" dirty="0"/>
              <a:t>TMA (multicast)</a:t>
            </a:r>
          </a:p>
          <a:p>
            <a:pPr lvl="2"/>
            <a:r>
              <a:rPr lang="en-US" altLang="zh-CN" dirty="0"/>
              <a:t>WGMMA</a:t>
            </a:r>
          </a:p>
          <a:p>
            <a:pPr lvl="2"/>
            <a:r>
              <a:rPr lang="en-US" altLang="zh-CN" dirty="0"/>
              <a:t>Distributed shared memory</a:t>
            </a:r>
          </a:p>
          <a:p>
            <a:pPr lvl="2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Minimize the changes on frontend APIs</a:t>
            </a:r>
          </a:p>
          <a:p>
            <a:pPr lvl="2"/>
            <a:r>
              <a:rPr lang="en-US" altLang="zh-CN" dirty="0"/>
              <a:t>Backward compatibility</a:t>
            </a:r>
          </a:p>
          <a:p>
            <a:pPr lvl="2"/>
            <a:r>
              <a:rPr lang="en-US" altLang="zh-CN" dirty="0"/>
              <a:t>Future extensibility</a:t>
            </a:r>
          </a:p>
          <a:p>
            <a:pPr lvl="1"/>
            <a:r>
              <a:rPr lang="en-US" altLang="zh-CN" dirty="0"/>
              <a:t>New methodologies in writing kernels</a:t>
            </a:r>
          </a:p>
          <a:p>
            <a:pPr lvl="2"/>
            <a:r>
              <a:rPr lang="en-US" altLang="zh-CN" dirty="0"/>
              <a:t>Heuristics on Ampere might be outdated</a:t>
            </a:r>
          </a:p>
          <a:p>
            <a:pPr lvl="2"/>
            <a:r>
              <a:rPr lang="en-US" altLang="zh-CN" dirty="0"/>
              <a:t>Warp specialization challenges many aspects of Triton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0CA0161-DDD3-E205-0D63-FCE7C60385B6}"/>
              </a:ext>
            </a:extLst>
          </p:cNvPr>
          <p:cNvSpPr txBox="1">
            <a:spLocks/>
          </p:cNvSpPr>
          <p:nvPr/>
        </p:nvSpPr>
        <p:spPr>
          <a:xfrm>
            <a:off x="18585874" y="4846320"/>
            <a:ext cx="14914418" cy="1365199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Changes</a:t>
            </a:r>
          </a:p>
          <a:p>
            <a:pPr lvl="1"/>
            <a:r>
              <a:rPr lang="en-US" altLang="zh-CN" dirty="0"/>
              <a:t>Frontend</a:t>
            </a:r>
          </a:p>
          <a:p>
            <a:pPr lvl="2"/>
            <a:r>
              <a:rPr lang="en-US" altLang="zh-CN" dirty="0"/>
              <a:t>New load/store APIs to adapt</a:t>
            </a:r>
            <a:r>
              <a:rPr lang="zh-CN" altLang="en-US" dirty="0"/>
              <a:t> </a:t>
            </a:r>
            <a:r>
              <a:rPr lang="en-US" altLang="zh-CN" dirty="0"/>
              <a:t>to TMA</a:t>
            </a:r>
          </a:p>
          <a:p>
            <a:pPr lvl="1"/>
            <a:r>
              <a:rPr lang="en-US" altLang="zh-CN" dirty="0"/>
              <a:t>Programming on</a:t>
            </a:r>
            <a:r>
              <a:rPr lang="zh-CN" altLang="en-US" dirty="0"/>
              <a:t> </a:t>
            </a:r>
            <a:r>
              <a:rPr lang="en-US" altLang="zh-CN" dirty="0"/>
              <a:t>CTA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CGA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en-US" altLang="zh-CN" dirty="0"/>
              <a:t>Op definition changes of </a:t>
            </a:r>
            <a:r>
              <a:rPr lang="en-US" altLang="zh-CN" dirty="0" err="1"/>
              <a:t>tt</a:t>
            </a:r>
            <a:r>
              <a:rPr lang="en-US" altLang="zh-CN" dirty="0"/>
              <a:t>/</a:t>
            </a:r>
            <a:r>
              <a:rPr lang="en-US" altLang="zh-CN" dirty="0" err="1"/>
              <a:t>ttgpu</a:t>
            </a:r>
            <a:r>
              <a:rPr lang="en-US" altLang="zh-CN" dirty="0"/>
              <a:t> dialect </a:t>
            </a:r>
          </a:p>
          <a:p>
            <a:pPr lvl="1"/>
            <a:r>
              <a:rPr lang="en-US" altLang="zh-CN" dirty="0"/>
              <a:t>Backend</a:t>
            </a:r>
          </a:p>
          <a:p>
            <a:pPr lvl="2"/>
            <a:r>
              <a:rPr lang="en-US" altLang="zh-CN" dirty="0"/>
              <a:t>triton::NVGPU dialect 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/>
              <a:t>runtime to maintain TMA descriptors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/>
              <a:t>WGMMA, TMA ..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r>
              <a:rPr lang="en-US" altLang="zh-CN" dirty="0"/>
              <a:t>Optimizer pass pipeline</a:t>
            </a:r>
          </a:p>
          <a:p>
            <a:pPr lvl="2"/>
            <a:r>
              <a:rPr lang="en-US" altLang="zh-CN" dirty="0" err="1"/>
              <a:t>PlanCTA</a:t>
            </a:r>
            <a:r>
              <a:rPr lang="en-US" altLang="zh-CN" dirty="0"/>
              <a:t> pass to do the tiling from</a:t>
            </a:r>
            <a:r>
              <a:rPr lang="zh-CN" altLang="en-US" dirty="0"/>
              <a:t> </a:t>
            </a:r>
            <a:r>
              <a:rPr lang="en-US" altLang="zh-CN" dirty="0"/>
              <a:t>CGA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CTA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/>
              <a:t>Backward compatibility of new load/store APIs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/>
              <a:t>Changes on the existing pass pipeline to adapt to</a:t>
            </a:r>
            <a:r>
              <a:rPr lang="zh-CN" altLang="en-US" dirty="0"/>
              <a:t> </a:t>
            </a:r>
            <a:r>
              <a:rPr lang="en-US" altLang="zh-CN" dirty="0"/>
              <a:t>new hardware features  </a:t>
            </a:r>
            <a:endParaRPr lang="en-US" altLang="zh-CN" dirty="0">
              <a:solidFill>
                <a:schemeClr val="accent1"/>
              </a:solidFill>
            </a:endParaRPr>
          </a:p>
          <a:p>
            <a:pPr lvl="2"/>
            <a:r>
              <a:rPr lang="en-US" altLang="zh-CN" dirty="0"/>
              <a:t>Warp specialization passes 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352ABA-7C72-9EE2-8D7F-21DF90D37889}"/>
              </a:ext>
            </a:extLst>
          </p:cNvPr>
          <p:cNvSpPr/>
          <p:nvPr/>
        </p:nvSpPr>
        <p:spPr>
          <a:xfrm>
            <a:off x="16005465" y="8878824"/>
            <a:ext cx="1801091" cy="14081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4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5786"/>
    </mc:Choice>
    <mc:Fallback>
      <p:transition advTm="14578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.2|0.6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5.7"/>
</p:tagLst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2_Corp_PPT_Light_Engineering_Template.pptx" id="{E03D7E8B-31E2-4038-98A3-3F17797589AE}" vid="{95D6D2E9-F7DC-48CA-A1B8-AF7A5178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635CD66CA9494EBA98317716BD5C7D" ma:contentTypeVersion="17" ma:contentTypeDescription="Create a new document." ma:contentTypeScope="" ma:versionID="c8df7d72d084b23986c9abaf02441fef">
  <xsd:schema xmlns:xsd="http://www.w3.org/2001/XMLSchema" xmlns:xs="http://www.w3.org/2001/XMLSchema" xmlns:p="http://schemas.microsoft.com/office/2006/metadata/properties" xmlns:ns2="8ee13335-0855-4319-8185-3601081f60e0" xmlns:ns3="218b81ab-7230-4d13-b98e-231eeb4d6df2" targetNamespace="http://schemas.microsoft.com/office/2006/metadata/properties" ma:root="true" ma:fieldsID="6c5337138c3130bbc293bcc1d12c0913" ns2:_="" ns3:_="">
    <xsd:import namespace="8ee13335-0855-4319-8185-3601081f60e0"/>
    <xsd:import namespace="218b81ab-7230-4d13-b98e-231eeb4d6df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13335-0855-4319-8185-3601081f60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847dcc0-3288-4f78-b096-1e1ff4bc0065}" ma:internalName="TaxCatchAll" ma:showField="CatchAllData" ma:web="8ee13335-0855-4319-8185-3601081f60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8b81ab-7230-4d13-b98e-231eeb4d6d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ee13335-0855-4319-8185-3601081f60e0" xsi:nil="true"/>
    <lcf76f155ced4ddcb4097134ff3c332f xmlns="218b81ab-7230-4d13-b98e-231eeb4d6df2">
      <Terms xmlns="http://schemas.microsoft.com/office/infopath/2007/PartnerControls"/>
    </lcf76f155ced4ddcb4097134ff3c332f>
    <SharedWithUsers xmlns="8ee13335-0855-4319-8185-3601081f60e0">
      <UserInfo>
        <DisplayName>Allen Zhao</DisplayName>
        <AccountId>7036</AccountId>
        <AccountType/>
      </UserInfo>
      <UserInfo>
        <DisplayName>Yi Qian</DisplayName>
        <AccountId>7667</AccountId>
        <AccountType/>
      </UserInfo>
      <UserInfo>
        <DisplayName>Biao Wang</DisplayName>
        <AccountId>6315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0BBCF83-E124-4B47-A0CA-E30F1633A81B}">
  <ds:schemaRefs>
    <ds:schemaRef ds:uri="218b81ab-7230-4d13-b98e-231eeb4d6df2"/>
    <ds:schemaRef ds:uri="8ee13335-0855-4319-8185-3601081f60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52CA2C-7B80-4E15-9BFD-AF2F6008C9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9DEBBE-4756-4D1C-9E0F-CBDA15FDB72D}">
  <ds:schemaRefs>
    <ds:schemaRef ds:uri="http://purl.org/dc/terms/"/>
    <ds:schemaRef ds:uri="http://schemas.microsoft.com/office/2006/documentManagement/types"/>
    <ds:schemaRef ds:uri="8ee13335-0855-4319-8185-3601081f60e0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18b81ab-7230-4d13-b98e-231eeb4d6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2022_Corp_PPT_Template_LIGHT_ENGINEERING</Template>
  <TotalTime>6351</TotalTime>
  <Words>4702</Words>
  <Application>Microsoft Macintosh PowerPoint</Application>
  <PresentationFormat>Custom</PresentationFormat>
  <Paragraphs>602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DINPro-Medium</vt:lpstr>
      <vt:lpstr>PingFang SC</vt:lpstr>
      <vt:lpstr>Arial</vt:lpstr>
      <vt:lpstr>Consolas</vt:lpstr>
      <vt:lpstr>NVIDIA Sans</vt:lpstr>
      <vt:lpstr>NVIDIA Sans Light</vt:lpstr>
      <vt:lpstr>NVIDIA Sans Medium</vt:lpstr>
      <vt:lpstr>Roboto Mono</vt:lpstr>
      <vt:lpstr>Trebuchet MS</vt:lpstr>
      <vt:lpstr>Wingdings</vt:lpstr>
      <vt:lpstr>Title Only</vt:lpstr>
      <vt:lpstr>Hopper Support in Triton  Jun Yang on behalf of the great team efforts</vt:lpstr>
      <vt:lpstr>Acknowledgement</vt:lpstr>
      <vt:lpstr>PowerPoint Presentation</vt:lpstr>
      <vt:lpstr>Recap</vt:lpstr>
      <vt:lpstr>Recap</vt:lpstr>
      <vt:lpstr>PowerPoint Presentation</vt:lpstr>
      <vt:lpstr>PowerPoint Presentation</vt:lpstr>
      <vt:lpstr>Motivation</vt:lpstr>
      <vt:lpstr>Motivation</vt:lpstr>
      <vt:lpstr>PowerPoint Presentation</vt:lpstr>
      <vt:lpstr>New features of Hopper</vt:lpstr>
      <vt:lpstr>New API for CGA programming</vt:lpstr>
      <vt:lpstr>New features of Hopper</vt:lpstr>
      <vt:lpstr>New load/store APIs for TMA</vt:lpstr>
      <vt:lpstr>New Load/Store APIs for TMA</vt:lpstr>
      <vt:lpstr>New Load/Store APIs for TMA</vt:lpstr>
      <vt:lpstr>New API for Automatic Warp Specialization(Preview)</vt:lpstr>
      <vt:lpstr>How to use</vt:lpstr>
      <vt:lpstr>PowerPoint Presentation</vt:lpstr>
      <vt:lpstr>Triton work flow</vt:lpstr>
      <vt:lpstr>Triton work flow</vt:lpstr>
      <vt:lpstr>Triton work flow</vt:lpstr>
      <vt:lpstr>Triton work flow</vt:lpstr>
      <vt:lpstr>Triton work flow</vt:lpstr>
      <vt:lpstr>Triton work flow</vt:lpstr>
      <vt:lpstr>PowerPoint Presentation</vt:lpstr>
      <vt:lpstr>Performance of float16 GEMM</vt:lpstr>
      <vt:lpstr>Performance of Triton on Hopper</vt:lpstr>
      <vt:lpstr>PowerPoint Presentation</vt:lpstr>
      <vt:lpstr>Plans for the future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Gustav Zhu</dc:creator>
  <cp:lastModifiedBy>June Yang</cp:lastModifiedBy>
  <cp:revision>2</cp:revision>
  <cp:lastPrinted>2023-09-18T18:22:15Z</cp:lastPrinted>
  <dcterms:created xsi:type="dcterms:W3CDTF">2023-03-26T02:15:16Z</dcterms:created>
  <dcterms:modified xsi:type="dcterms:W3CDTF">2023-09-20T16:56:13Z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0x0101000F635CD66CA9494EBA98317716BD5C7D</vt:lpwstr>
  </property>
  <property fmtid="{D5CDD505-2E9C-101B-9397-08002B2CF9AE}" pid="3" name="MediaServiceImageTags">
    <vt:lpwstr/>
  </property>
</Properties>
</file>